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Thin"/>
      <p:regular r:id="rId63"/>
      <p:bold r:id="rId64"/>
      <p:italic r:id="rId65"/>
      <p:boldItalic r:id="rId66"/>
    </p:embeddedFont>
    <p:embeddedFont>
      <p:font typeface="Roboto"/>
      <p:regular r:id="rId67"/>
      <p:bold r:id="rId68"/>
      <p:italic r:id="rId69"/>
      <p:boldItalic r:id="rId70"/>
    </p:embeddedFont>
    <p:embeddedFont>
      <p:font typeface="Roboto Medium"/>
      <p:regular r:id="rId71"/>
      <p:bold r:id="rId72"/>
      <p:italic r:id="rId73"/>
      <p:boldItalic r:id="rId74"/>
    </p:embeddedFont>
    <p:embeddedFont>
      <p:font typeface="EB Garamond"/>
      <p:regular r:id="rId75"/>
      <p:bold r:id="rId76"/>
      <p:italic r:id="rId77"/>
      <p:boldItalic r:id="rId78"/>
    </p:embeddedFont>
    <p:embeddedFont>
      <p:font typeface="Open Sans ExtraBold"/>
      <p:bold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13F2A5-1830-43E6-8D50-AA79F1EF0EB3}">
  <a:tblStyle styleId="{9613F2A5-1830-43E6-8D50-AA79F1EF0E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5.xml"/><Relationship Id="rId75" Type="http://schemas.openxmlformats.org/officeDocument/2006/relationships/font" Target="fonts/EBGaramond-regular.fntdata"/><Relationship Id="rId30" Type="http://schemas.openxmlformats.org/officeDocument/2006/relationships/slide" Target="slides/slide24.xml"/><Relationship Id="rId74" Type="http://schemas.openxmlformats.org/officeDocument/2006/relationships/font" Target="fonts/RobotoMedium-boldItalic.fntdata"/><Relationship Id="rId33" Type="http://schemas.openxmlformats.org/officeDocument/2006/relationships/slide" Target="slides/slide27.xml"/><Relationship Id="rId77" Type="http://schemas.openxmlformats.org/officeDocument/2006/relationships/font" Target="fonts/EBGaramond-italic.fntdata"/><Relationship Id="rId32" Type="http://schemas.openxmlformats.org/officeDocument/2006/relationships/slide" Target="slides/slide26.xml"/><Relationship Id="rId76" Type="http://schemas.openxmlformats.org/officeDocument/2006/relationships/font" Target="fonts/EBGaramond-bold.fntdata"/><Relationship Id="rId35" Type="http://schemas.openxmlformats.org/officeDocument/2006/relationships/slide" Target="slides/slide29.xml"/><Relationship Id="rId79" Type="http://schemas.openxmlformats.org/officeDocument/2006/relationships/font" Target="fonts/OpenSansExtraBold-bold.fntdata"/><Relationship Id="rId34" Type="http://schemas.openxmlformats.org/officeDocument/2006/relationships/slide" Target="slides/slide28.xml"/><Relationship Id="rId78" Type="http://schemas.openxmlformats.org/officeDocument/2006/relationships/font" Target="fonts/EBGaramond-boldItalic.fntdata"/><Relationship Id="rId71" Type="http://schemas.openxmlformats.org/officeDocument/2006/relationships/font" Target="fonts/RobotoMedium-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Thin-bold.fntdata"/><Relationship Id="rId63" Type="http://schemas.openxmlformats.org/officeDocument/2006/relationships/font" Target="fonts/RobotoThin-regular.fntdata"/><Relationship Id="rId22" Type="http://schemas.openxmlformats.org/officeDocument/2006/relationships/slide" Target="slides/slide16.xml"/><Relationship Id="rId66" Type="http://schemas.openxmlformats.org/officeDocument/2006/relationships/font" Target="fonts/RobotoThin-boldItalic.fntdata"/><Relationship Id="rId21" Type="http://schemas.openxmlformats.org/officeDocument/2006/relationships/slide" Target="slides/slide15.xml"/><Relationship Id="rId65" Type="http://schemas.openxmlformats.org/officeDocument/2006/relationships/font" Target="fonts/RobotoThin-italic.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tint.info/2e/html/ArtInt2e.Ch3.S4.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36479640/time-space-complexity-of-depth-first-search"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dmissible_heuristic"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timl.mff.cuni.cz/~bartak/constraints/propagation.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timl.mff.cuni.cz/~bartak/constraints/propagation.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s.uci.edu/~welling/teaching/271fall09/CSP271fall09.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in-conflicts_algorith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m/news/technology-35761246"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minimax-algorithm-in-game-theory-set-1-introduction/"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java-minimax-algorithm"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ki.informatik.uni-freiburg.de/teaching/ss14/gki/lectures/ai13.pdf"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rkov_decision_proces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5gaWTo6kDM" TargetMode="External"/><Relationship Id="rId3" Type="http://schemas.openxmlformats.org/officeDocument/2006/relationships/hyperlink" Target="https://www.youtube.com/watch?v=9g32v7bK3Co" TargetMode="External"/><Relationship Id="rId4" Type="http://schemas.openxmlformats.org/officeDocument/2006/relationships/hyperlink" Target="https://courses.grainger.illinois.edu/cs440/fa2018/lectures/lect30.html" TargetMode="External"/><Relationship Id="rId5" Type="http://schemas.openxmlformats.org/officeDocument/2006/relationships/hyperlink" Target="https://courses.grainger.illinois.edu/cs440/fa2018/lectures/lect29.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42106972_The_role_of_Artificial_Intelligence_in_future_technolog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mporal_difference_learning" TargetMode="External"/><Relationship Id="rId3" Type="http://schemas.openxmlformats.org/officeDocument/2006/relationships/hyperlink" Target="https://web.stanford.edu/group/pdplab/pdphandbook/handbookch10.html"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mporal_difference_learning" TargetMode="External"/><Relationship Id="rId3" Type="http://schemas.openxmlformats.org/officeDocument/2006/relationships/hyperlink" Target="http://incompleteideas.net/book/first/ebook/node63.html"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almachine.ne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uring_tes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c.ai/quarantine-intelligent-agents-and-vacuum-cleaner/"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4af266be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4af266b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Ignore the pyramid </a:t>
            </a:r>
            <a:r>
              <a:rPr lang="en-GB"/>
              <a:t>hierarchy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546a117b3_3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546a117b3_3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of deterministic is chess → outcome of each movement can be determined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1A1A1B"/>
                </a:solidFill>
                <a:highlight>
                  <a:srgbClr val="FFFFFF"/>
                </a:highlight>
              </a:rPr>
              <a:t>Deterministic just means that you give an input and always have the same output. In chess, if you move your piece, both you and your opponent know where it's going to end up. It doesn't randomly fail to move, it doesn't randomly end up elsewhere, it doesn't cause any surprise at all.</a:t>
            </a:r>
            <a:endParaRPr>
              <a:solidFill>
                <a:srgbClr val="1A1A1B"/>
              </a:solidFill>
              <a:highlight>
                <a:srgbClr val="FFFFFF"/>
              </a:highlight>
            </a:endParaRPr>
          </a:p>
          <a:p>
            <a:pPr indent="0" lvl="0" marL="0" rtl="0" algn="l">
              <a:spcBef>
                <a:spcPts val="0"/>
              </a:spcBef>
              <a:spcAft>
                <a:spcPts val="0"/>
              </a:spcAft>
              <a:buNone/>
            </a:pPr>
            <a:r>
              <a:t/>
            </a:r>
            <a:endParaRPr>
              <a:solidFill>
                <a:srgbClr val="1A1A1B"/>
              </a:solidFill>
              <a:highlight>
                <a:srgbClr val="FFFFFF"/>
              </a:highlight>
            </a:endParaRPr>
          </a:p>
          <a:p>
            <a:pPr indent="0" lvl="0" marL="0" rtl="0" algn="l">
              <a:spcBef>
                <a:spcPts val="0"/>
              </a:spcBef>
              <a:spcAft>
                <a:spcPts val="0"/>
              </a:spcAft>
              <a:buNone/>
            </a:pPr>
            <a:r>
              <a:rPr lang="en-GB"/>
              <a:t>Example of episodic is slot machines, </a:t>
            </a:r>
            <a:r>
              <a:rPr lang="en-GB" sz="1050">
                <a:solidFill>
                  <a:srgbClr val="202122"/>
                </a:solidFill>
                <a:highlight>
                  <a:srgbClr val="FFFFFF"/>
                </a:highlight>
              </a:rPr>
              <a:t>radiology images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7180d2f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7180d2f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546a117b3_3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546a117b3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546a117b3_3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546a117b3_3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Terminal state - if the tree is finite (goal, might not necessarily satisfy constraints)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546a117b3_3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546a117b3_3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 poll!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a8ea6e5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a8ea6e5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a8ea6e5e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a8ea6e5e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taken from </a:t>
            </a:r>
            <a:r>
              <a:rPr lang="en-GB" u="sng">
                <a:solidFill>
                  <a:schemeClr val="hlink"/>
                </a:solidFill>
                <a:hlinkClick r:id="rId2"/>
              </a:rPr>
              <a:t>http://artint.info/2e/html/ArtInt2e.Ch3.S4.html</a:t>
            </a:r>
            <a:r>
              <a:rPr lang="en-GB"/>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a8ea6e5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a8ea6e5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means not in syllabus</a:t>
            </a:r>
            <a:endParaRPr/>
          </a:p>
          <a:p>
            <a:pPr indent="0" lvl="0" marL="0" rtl="0" algn="l">
              <a:spcBef>
                <a:spcPts val="0"/>
              </a:spcBef>
              <a:spcAft>
                <a:spcPts val="0"/>
              </a:spcAft>
              <a:buNone/>
            </a:pPr>
            <a:r>
              <a:rPr lang="en-GB"/>
              <a:t>Definition of ‘best’ depends on application: shortest path? Highest reward?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a8ea6e5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a8ea6e5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kind of knowledge is available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f303e9da2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f303e9da2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B212C"/>
                </a:solidFill>
              </a:rPr>
              <a:t>MLDA@EEE is a student centric lab which aims to provide a platform to empower our EEE/IEM students learning and deploying of  ML and DA skills and knowledge in both academia and industry.  We do so through our various events, project and activities. And as the student committee of MLDA, our mission to execute and plan those events and workshops . And how we do it, we do it through help of our state-of-the-art faculty, resource and technical support to facultice  your learning journey in ML and DA which is the hot topic of the decade.. we also impact knowledge and skills for ML through our 4 different pillars of events ranging from our ML projects, industry projects and career events and workshops with competition.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a8ea6e5e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a8ea6e5e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BFS is optimal if all steps cost equally. Else use uniform-cost search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cb44b65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cb44b65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a8ea6e5e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a8ea6e5e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cb44b653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cb44b653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https://stackoverflow.com/questions/36479640/time-space-complexity-of-depth-first-search</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ee3ebe5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ee3ebe5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Answer 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correct, DFS w</a:t>
            </a:r>
            <a:r>
              <a:rPr lang="en-GB"/>
              <a:t>ill run indefinitely for trees with infinite depth space.</a:t>
            </a:r>
            <a:endParaRPr/>
          </a:p>
          <a:p>
            <a:pPr indent="0" lvl="0" marL="0" rtl="0" algn="l">
              <a:spcBef>
                <a:spcPts val="0"/>
              </a:spcBef>
              <a:spcAft>
                <a:spcPts val="0"/>
              </a:spcAft>
              <a:buNone/>
            </a:pPr>
            <a:r>
              <a:rPr lang="en-GB"/>
              <a:t>B: correct, BFS can rule out nodes that is not optimal at a higher level.</a:t>
            </a:r>
            <a:endParaRPr/>
          </a:p>
          <a:p>
            <a:pPr indent="0" lvl="0" marL="0" rtl="0" algn="l">
              <a:spcBef>
                <a:spcPts val="0"/>
              </a:spcBef>
              <a:spcAft>
                <a:spcPts val="0"/>
              </a:spcAft>
              <a:buNone/>
            </a:pPr>
            <a:r>
              <a:rPr lang="en-GB"/>
              <a:t>C: correct, DFS will reach the solution slower if the solution is “shallow” but far from the current path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a8ea6e5e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a8ea6e5e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https://en.wikipedia.org/wiki/Admissible_heuristic</a:t>
            </a:r>
            <a:endParaRPr/>
          </a:p>
          <a:p>
            <a:pPr indent="0" lvl="0" marL="0" rtl="0" algn="l">
              <a:spcBef>
                <a:spcPts val="0"/>
              </a:spcBef>
              <a:spcAft>
                <a:spcPts val="0"/>
              </a:spcAft>
              <a:buNone/>
            </a:pPr>
            <a:r>
              <a:rPr lang="en-GB"/>
              <a:t>Use an evaluation function to estimate the “desirability" of each node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cb44b653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cb44b653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cb44b653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cb44b653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https://en.wikipedia.org/wiki/A*_search_algorithm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4af266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4af266b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fa86f1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fa86f1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4af266b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4af266b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fa86f1d9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fa86f1d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fa86f1d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fa86f1d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the constraint is not satisfied, then go back to the last decision point.</a:t>
            </a:r>
            <a:endParaRPr/>
          </a:p>
          <a:p>
            <a:pPr indent="0" lvl="0" marL="0" rtl="0" algn="l">
              <a:spcBef>
                <a:spcPts val="0"/>
              </a:spcBef>
              <a:spcAft>
                <a:spcPts val="0"/>
              </a:spcAft>
              <a:buNone/>
            </a:pPr>
            <a:r>
              <a:rPr lang="en-GB"/>
              <a:t>Image from </a:t>
            </a:r>
            <a:r>
              <a:rPr lang="en-GB" u="sng">
                <a:solidFill>
                  <a:schemeClr val="hlink"/>
                </a:solidFill>
                <a:hlinkClick r:id="rId2"/>
              </a:rPr>
              <a:t>https://ktiml.mff.cuni.cz/~bartak/constraints/propagation.html</a:t>
            </a:r>
            <a:r>
              <a:rPr lang="en-GB"/>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9fa86f1d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9fa86f1d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Image from </a:t>
            </a:r>
            <a:r>
              <a:rPr lang="en-GB" u="sng">
                <a:solidFill>
                  <a:schemeClr val="hlink"/>
                </a:solidFill>
                <a:hlinkClick r:id="rId2"/>
              </a:rPr>
              <a:t>https://ktiml.mff.cuni.cz/~bartak/constraints/propagation.html</a:t>
            </a:r>
            <a:r>
              <a:rPr lang="en-GB">
                <a:solidFill>
                  <a:schemeClr val="dk1"/>
                </a:solidFill>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f303e9da2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f303e9da2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be discussing 3 heuristics today!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fa86f1d9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fa86f1d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from </a:t>
            </a:r>
            <a:r>
              <a:rPr lang="en-GB" u="sng">
                <a:solidFill>
                  <a:schemeClr val="hlink"/>
                </a:solidFill>
                <a:hlinkClick r:id="rId2"/>
              </a:rPr>
              <a:t>https://www.ics.uci.edu/~welling/teaching/271fall09/CSP271fall09.pdf</a:t>
            </a:r>
            <a:r>
              <a:rPr lang="en-GB"/>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fa86f1d9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fa86f1d9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fa86f1d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9fa86f1d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GIF from </a:t>
            </a:r>
            <a:r>
              <a:rPr lang="en-GB" u="sng">
                <a:solidFill>
                  <a:schemeClr val="hlink"/>
                </a:solidFill>
                <a:hlinkClick r:id="rId2"/>
              </a:rPr>
              <a:t>https://en.wikipedia.org/wiki/Min-conflicts_algorithm</a:t>
            </a:r>
            <a:r>
              <a:rPr lang="en-GB"/>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fa86f1d9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9fa86f1d9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f09c0cd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f09c0cd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from </a:t>
            </a:r>
            <a:r>
              <a:rPr lang="en-GB" u="sng">
                <a:solidFill>
                  <a:schemeClr val="hlink"/>
                </a:solidFill>
                <a:hlinkClick r:id="rId2"/>
              </a:rPr>
              <a:t>https://www.bbc.com/news/technology-35761246</a:t>
            </a:r>
            <a:r>
              <a:rPr lang="en-GB"/>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f09c0cd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f09c0cd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 Perfect information, Sequential &amp; Static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4af266be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4af266be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4D5156"/>
                </a:solidFill>
                <a:highlight>
                  <a:srgbClr val="FFFFFF"/>
                </a:highlight>
              </a:rPr>
              <a:t>An example of deep learning in modern times: </a:t>
            </a:r>
            <a:r>
              <a:rPr lang="en-GB" sz="1050">
                <a:solidFill>
                  <a:srgbClr val="4D5156"/>
                </a:solidFill>
                <a:highlight>
                  <a:srgbClr val="FFFFFF"/>
                </a:highlight>
              </a:rPr>
              <a:t>Generative Pre-trained Transformer 3, </a:t>
            </a:r>
            <a:r>
              <a:rPr lang="en-GB" sz="1050">
                <a:solidFill>
                  <a:srgbClr val="202122"/>
                </a:solidFill>
                <a:highlight>
                  <a:srgbClr val="FFFFFF"/>
                </a:highlight>
              </a:rPr>
              <a:t>175 billion machine learning parameters, </a:t>
            </a:r>
            <a:r>
              <a:rPr lang="en-GB" sz="1050">
                <a:solidFill>
                  <a:srgbClr val="4D5156"/>
                </a:solidFill>
                <a:highlight>
                  <a:srgbClr val="FFFFFF"/>
                </a:highlight>
              </a:rPr>
              <a:t>someone also made an excel function which allows the API to generate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f09c0cd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9f09c0cd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from </a:t>
            </a:r>
            <a:r>
              <a:rPr lang="en-GB" u="sng">
                <a:solidFill>
                  <a:schemeClr val="hlink"/>
                </a:solidFill>
                <a:hlinkClick r:id="rId2"/>
              </a:rPr>
              <a:t>https://www.geeksforgeeks.org/minimax-algorithm-in-game-theory-set-1-introduction/</a:t>
            </a:r>
            <a:r>
              <a:rPr lang="en-GB"/>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f09c0cd5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f09c0cd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from </a:t>
            </a:r>
            <a:r>
              <a:rPr lang="en-GB" u="sng">
                <a:solidFill>
                  <a:schemeClr val="hlink"/>
                </a:solidFill>
                <a:hlinkClick r:id="rId2"/>
              </a:rPr>
              <a:t>https://www.baeldung.com/java-minimax-algorithm</a:t>
            </a:r>
            <a:r>
              <a:rPr lang="en-GB"/>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f09c0cd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9f09c0cd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was used in the case of AlphaGo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9f09c0cd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9f09c0cd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5398c596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398c596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http://gki.informatik.uni-freiburg.de/teaching/ss14/gki/lectures/ai13.pdf</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398c596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398c596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398c596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398c596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398c596d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398c596d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Transition model only dependent on s and a</a:t>
            </a:r>
            <a:endParaRPr/>
          </a:p>
          <a:p>
            <a:pPr indent="0" lvl="0" marL="0" rtl="0" algn="l">
              <a:spcBef>
                <a:spcPts val="0"/>
              </a:spcBef>
              <a:spcAft>
                <a:spcPts val="0"/>
              </a:spcAft>
              <a:buNone/>
            </a:pPr>
            <a:r>
              <a:rPr lang="en-GB" u="sng">
                <a:solidFill>
                  <a:schemeClr val="hlink"/>
                </a:solidFill>
                <a:hlinkClick r:id="rId2"/>
              </a:rPr>
              <a:t>https://en.wikipedia.org/wiki/Markov_decision_process</a:t>
            </a:r>
            <a:r>
              <a:rPr lang="en-GB"/>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398c596d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398c596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True utility = ground truth</a:t>
            </a:r>
            <a:endParaRPr/>
          </a:p>
          <a:p>
            <a:pPr indent="0" lvl="0" marL="0" rtl="0" algn="l">
              <a:spcBef>
                <a:spcPts val="0"/>
              </a:spcBef>
              <a:spcAft>
                <a:spcPts val="0"/>
              </a:spcAft>
              <a:buNone/>
            </a:pPr>
            <a:r>
              <a:rPr lang="en-GB"/>
              <a:t>EU = sum of individual reward, problem = infinite…</a:t>
            </a:r>
            <a:endParaRPr/>
          </a:p>
          <a:p>
            <a:pPr indent="0" lvl="0" marL="0" rtl="0" algn="l">
              <a:spcBef>
                <a:spcPts val="0"/>
              </a:spcBef>
              <a:spcAft>
                <a:spcPts val="0"/>
              </a:spcAft>
              <a:buNone/>
            </a:pPr>
            <a:r>
              <a:rPr lang="en-GB"/>
              <a:t>Utility is also state value function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5398c596d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398c596d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Stanford lectures</a:t>
            </a:r>
            <a:endParaRPr/>
          </a:p>
          <a:p>
            <a:pPr indent="0" lvl="0" marL="0" rtl="0" algn="l">
              <a:spcBef>
                <a:spcPts val="0"/>
              </a:spcBef>
              <a:spcAft>
                <a:spcPts val="0"/>
              </a:spcAft>
              <a:buNone/>
            </a:pPr>
            <a:r>
              <a:rPr lang="en-GB" u="sng">
                <a:solidFill>
                  <a:schemeClr val="hlink"/>
                </a:solidFill>
                <a:hlinkClick r:id="rId2"/>
              </a:rPr>
              <a:t>https://www.youtube.com/watch?v=d5gaWTo6kDM</a:t>
            </a:r>
            <a:endParaRPr/>
          </a:p>
          <a:p>
            <a:pPr indent="0" lvl="0" marL="0" rtl="0" algn="l">
              <a:spcBef>
                <a:spcPts val="0"/>
              </a:spcBef>
              <a:spcAft>
                <a:spcPts val="0"/>
              </a:spcAft>
              <a:buNone/>
            </a:pPr>
            <a:r>
              <a:rPr lang="en-GB" u="sng">
                <a:solidFill>
                  <a:schemeClr val="hlink"/>
                </a:solidFill>
                <a:hlinkClick r:id="rId3"/>
              </a:rPr>
              <a:t>https://www.youtube.com/watch?v=9g32v7bK3Co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4"/>
              </a:rPr>
              <a:t>https://courses.grainger.illinois.edu/cs440/fa2018/lectures/lect30.html</a:t>
            </a:r>
            <a:endParaRPr/>
          </a:p>
          <a:p>
            <a:pPr indent="0" lvl="0" marL="0" rtl="0" algn="l">
              <a:spcBef>
                <a:spcPts val="0"/>
              </a:spcBef>
              <a:spcAft>
                <a:spcPts val="0"/>
              </a:spcAft>
              <a:buNone/>
            </a:pPr>
            <a:r>
              <a:rPr lang="en-GB" u="sng">
                <a:solidFill>
                  <a:schemeClr val="hlink"/>
                </a:solidFill>
                <a:hlinkClick r:id="rId5"/>
              </a:rPr>
              <a:t>https://courses.grainger.illinois.edu/cs440/fa2018/lectures/lect29.html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4af266be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4af266be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taken from </a:t>
            </a:r>
            <a:r>
              <a:rPr lang="en-GB" u="sng">
                <a:solidFill>
                  <a:schemeClr val="hlink"/>
                </a:solidFill>
                <a:hlinkClick r:id="rId2"/>
              </a:rPr>
              <a:t>https://www.researchgate.net/publication/342106972_The_role_of_Artificial_Intelligence_in_future_technology</a:t>
            </a:r>
            <a:r>
              <a:rPr lang="en-GB"/>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f5d58f6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f5d58f6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5398c596d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398c596d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22222"/>
                </a:solidFill>
                <a:highlight>
                  <a:srgbClr val="FFFFFF"/>
                </a:highlight>
              </a:rPr>
              <a:t>An </a:t>
            </a:r>
            <a:r>
              <a:rPr b="1" lang="en-GB" sz="1200">
                <a:solidFill>
                  <a:srgbClr val="222222"/>
                </a:solidFill>
                <a:highlight>
                  <a:srgbClr val="FFFFFF"/>
                </a:highlight>
              </a:rPr>
              <a:t>incremental algorithm</a:t>
            </a:r>
            <a:r>
              <a:rPr lang="en-GB" sz="1200">
                <a:solidFill>
                  <a:srgbClr val="222222"/>
                </a:solidFill>
                <a:highlight>
                  <a:srgbClr val="FFFFFF"/>
                </a:highlight>
              </a:rPr>
              <a:t> is given a sequence of input, and finds a sequence of solutions that build </a:t>
            </a:r>
            <a:r>
              <a:rPr b="1" lang="en-GB" sz="1200">
                <a:solidFill>
                  <a:srgbClr val="222222"/>
                </a:solidFill>
                <a:highlight>
                  <a:srgbClr val="FFFFFF"/>
                </a:highlight>
              </a:rPr>
              <a:t>incrementally</a:t>
            </a:r>
            <a:r>
              <a:rPr lang="en-GB" sz="1200">
                <a:solidFill>
                  <a:srgbClr val="222222"/>
                </a:solidFill>
                <a:highlight>
                  <a:srgbClr val="FFFFFF"/>
                </a:highlight>
              </a:rPr>
              <a:t> while adapting to the changes in the input.</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GB" sz="1200" u="sng">
                <a:solidFill>
                  <a:schemeClr val="hlink"/>
                </a:solidFill>
                <a:highlight>
                  <a:srgbClr val="FFFFFF"/>
                </a:highlight>
                <a:hlinkClick r:id="rId2"/>
              </a:rPr>
              <a:t>https://en.wikipedia.org/wiki/Temporal_difference_learning</a:t>
            </a:r>
            <a:endParaRPr sz="1200">
              <a:solidFill>
                <a:srgbClr val="222222"/>
              </a:solidFill>
              <a:highlight>
                <a:srgbClr val="FFFFFF"/>
              </a:highlight>
            </a:endParaRPr>
          </a:p>
          <a:p>
            <a:pPr indent="0" lvl="0" marL="0" rtl="0" algn="l">
              <a:spcBef>
                <a:spcPts val="0"/>
              </a:spcBef>
              <a:spcAft>
                <a:spcPts val="0"/>
              </a:spcAft>
              <a:buNone/>
            </a:pPr>
            <a:r>
              <a:rPr lang="en-GB" sz="1200" u="sng">
                <a:solidFill>
                  <a:schemeClr val="hlink"/>
                </a:solidFill>
                <a:highlight>
                  <a:srgbClr val="FFFFFF"/>
                </a:highlight>
                <a:hlinkClick r:id="rId3"/>
              </a:rPr>
              <a:t>https://web.stanford.edu/group/pdplab/pdphandbook/handbookch10.html</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spcBef>
                <a:spcPts val="0"/>
              </a:spcBef>
              <a:spcAft>
                <a:spcPts val="0"/>
              </a:spcAft>
              <a:buNone/>
            </a:pPr>
            <a:r>
              <a:rPr lang="en-GB" sz="1200">
                <a:solidFill>
                  <a:srgbClr val="222222"/>
                </a:solidFill>
                <a:highlight>
                  <a:srgbClr val="FFFFFF"/>
                </a:highlight>
              </a:rPr>
              <a:t>r_(t + 1) + gamma V(s_(t + 1)) is unbiased estimate for V(s_t), alpha is learning rate. Similar to gradient descent</a:t>
            </a:r>
            <a:endParaRPr sz="1200">
              <a:solidFill>
                <a:srgbClr val="222222"/>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ee3ebe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ee3ebe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Answer is B. Similar to gradient descent, must ensure “critically damped”, and not overshoot like “underdamped”.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https://en.wikipedia.org/wiki/Temporal_difference_learning</a:t>
            </a:r>
            <a:endParaRPr/>
          </a:p>
          <a:p>
            <a:pPr indent="0" lvl="0" marL="0" rtl="0" algn="l">
              <a:spcBef>
                <a:spcPts val="0"/>
              </a:spcBef>
              <a:spcAft>
                <a:spcPts val="0"/>
              </a:spcAft>
              <a:buNone/>
            </a:pPr>
            <a:r>
              <a:rPr lang="en-GB" u="sng">
                <a:solidFill>
                  <a:schemeClr val="hlink"/>
                </a:solidFill>
                <a:hlinkClick r:id="rId3"/>
              </a:rPr>
              <a:t>http://incompleteideas.net/book/first/ebook/node63.html</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f303e9d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9f303e9d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68bdfe8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68bdfe8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9f303e9d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9f303e9d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f303e9d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f303e9d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546a117b3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546a117b3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Acting rationally has a lot of logic, which can be easily learned. But grey areas raise ethical issues eg. </a:t>
            </a:r>
            <a:r>
              <a:rPr lang="en-GB" u="sng">
                <a:solidFill>
                  <a:schemeClr val="hlink"/>
                </a:solidFill>
                <a:hlinkClick r:id="rId2"/>
              </a:rPr>
              <a:t>https://www.moralmachine.net/</a:t>
            </a:r>
            <a:r>
              <a:rPr lang="en-GB"/>
              <a:t> for self driving cars. The prospectus on AI views is quite dividing so we will not get into the details of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4af266be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4af266be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taken from </a:t>
            </a:r>
            <a:r>
              <a:rPr lang="en-GB" u="sng">
                <a:solidFill>
                  <a:schemeClr val="hlink"/>
                </a:solidFill>
                <a:hlinkClick r:id="rId2"/>
              </a:rPr>
              <a:t>https://en.wikipedia.org/wiki/Turing_test</a:t>
            </a:r>
            <a:r>
              <a:rPr lang="en-GB"/>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dfaf30cd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dfaf30cd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Diagram from </a:t>
            </a:r>
            <a:r>
              <a:rPr lang="en-GB" u="sng"/>
              <a:t>I made it myself!</a:t>
            </a:r>
            <a:endParaRPr u="sng"/>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546a117b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546a117b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from </a:t>
            </a:r>
            <a:r>
              <a:rPr lang="en-GB" u="sng">
                <a:solidFill>
                  <a:schemeClr val="hlink"/>
                </a:solidFill>
                <a:hlinkClick r:id="rId2"/>
              </a:rPr>
              <a:t>https://mc.ai/quarantine-intelligent-agents-and-vacuum-cleaner/</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case of a autonomous robot: sensors (camera, ultraviolet sensors), effectors (motors to turn wheels, dispense item)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Hard coded rules (dont hit the wall, some distance to the wall), performance measure (how close is the agent to a path)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 y="-3"/>
            <a:ext cx="9144007" cy="5143500"/>
          </a:xfrm>
          <a:prstGeom prst="rect">
            <a:avLst/>
          </a:prstGeom>
          <a:noFill/>
          <a:ln>
            <a:noFill/>
          </a:ln>
        </p:spPr>
      </p:pic>
      <p:sp>
        <p:nvSpPr>
          <p:cNvPr id="52" name="Google Shape;52;p13"/>
          <p:cNvSpPr txBox="1"/>
          <p:nvPr>
            <p:ph type="ctrTitle"/>
          </p:nvPr>
        </p:nvSpPr>
        <p:spPr>
          <a:xfrm>
            <a:off x="436825" y="849050"/>
            <a:ext cx="4065900" cy="19554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424242"/>
              </a:buClr>
              <a:buSzPts val="3600"/>
              <a:buNone/>
              <a:defRPr b="1" sz="3600">
                <a:solidFill>
                  <a:srgbClr val="424242"/>
                </a:solidFill>
              </a:defRPr>
            </a:lvl1pPr>
            <a:lvl2pPr lvl="1" algn="l">
              <a:lnSpc>
                <a:spcPct val="100000"/>
              </a:lnSpc>
              <a:spcBef>
                <a:spcPts val="0"/>
              </a:spcBef>
              <a:spcAft>
                <a:spcPts val="0"/>
              </a:spcAft>
              <a:buClr>
                <a:srgbClr val="424242"/>
              </a:buClr>
              <a:buSzPts val="3600"/>
              <a:buNone/>
              <a:defRPr b="1" sz="3600">
                <a:solidFill>
                  <a:srgbClr val="424242"/>
                </a:solidFill>
              </a:defRPr>
            </a:lvl2pPr>
            <a:lvl3pPr lvl="2" algn="l">
              <a:lnSpc>
                <a:spcPct val="100000"/>
              </a:lnSpc>
              <a:spcBef>
                <a:spcPts val="0"/>
              </a:spcBef>
              <a:spcAft>
                <a:spcPts val="0"/>
              </a:spcAft>
              <a:buClr>
                <a:srgbClr val="424242"/>
              </a:buClr>
              <a:buSzPts val="3600"/>
              <a:buNone/>
              <a:defRPr b="1" sz="3600">
                <a:solidFill>
                  <a:srgbClr val="424242"/>
                </a:solidFill>
              </a:defRPr>
            </a:lvl3pPr>
            <a:lvl4pPr lvl="3" algn="l">
              <a:lnSpc>
                <a:spcPct val="100000"/>
              </a:lnSpc>
              <a:spcBef>
                <a:spcPts val="0"/>
              </a:spcBef>
              <a:spcAft>
                <a:spcPts val="0"/>
              </a:spcAft>
              <a:buClr>
                <a:srgbClr val="424242"/>
              </a:buClr>
              <a:buSzPts val="3600"/>
              <a:buNone/>
              <a:defRPr b="1" sz="3600">
                <a:solidFill>
                  <a:srgbClr val="424242"/>
                </a:solidFill>
              </a:defRPr>
            </a:lvl4pPr>
            <a:lvl5pPr lvl="4" algn="l">
              <a:lnSpc>
                <a:spcPct val="100000"/>
              </a:lnSpc>
              <a:spcBef>
                <a:spcPts val="0"/>
              </a:spcBef>
              <a:spcAft>
                <a:spcPts val="0"/>
              </a:spcAft>
              <a:buClr>
                <a:srgbClr val="424242"/>
              </a:buClr>
              <a:buSzPts val="3600"/>
              <a:buNone/>
              <a:defRPr b="1" sz="3600">
                <a:solidFill>
                  <a:srgbClr val="424242"/>
                </a:solidFill>
              </a:defRPr>
            </a:lvl5pPr>
            <a:lvl6pPr lvl="5" algn="l">
              <a:lnSpc>
                <a:spcPct val="100000"/>
              </a:lnSpc>
              <a:spcBef>
                <a:spcPts val="0"/>
              </a:spcBef>
              <a:spcAft>
                <a:spcPts val="0"/>
              </a:spcAft>
              <a:buClr>
                <a:srgbClr val="424242"/>
              </a:buClr>
              <a:buSzPts val="3600"/>
              <a:buNone/>
              <a:defRPr b="1" sz="3600">
                <a:solidFill>
                  <a:srgbClr val="424242"/>
                </a:solidFill>
              </a:defRPr>
            </a:lvl6pPr>
            <a:lvl7pPr lvl="6" algn="l">
              <a:lnSpc>
                <a:spcPct val="100000"/>
              </a:lnSpc>
              <a:spcBef>
                <a:spcPts val="0"/>
              </a:spcBef>
              <a:spcAft>
                <a:spcPts val="0"/>
              </a:spcAft>
              <a:buClr>
                <a:srgbClr val="424242"/>
              </a:buClr>
              <a:buSzPts val="3600"/>
              <a:buNone/>
              <a:defRPr b="1" sz="3600">
                <a:solidFill>
                  <a:srgbClr val="424242"/>
                </a:solidFill>
              </a:defRPr>
            </a:lvl7pPr>
            <a:lvl8pPr lvl="7" algn="l">
              <a:lnSpc>
                <a:spcPct val="100000"/>
              </a:lnSpc>
              <a:spcBef>
                <a:spcPts val="0"/>
              </a:spcBef>
              <a:spcAft>
                <a:spcPts val="0"/>
              </a:spcAft>
              <a:buClr>
                <a:srgbClr val="424242"/>
              </a:buClr>
              <a:buSzPts val="3600"/>
              <a:buNone/>
              <a:defRPr b="1" sz="3600">
                <a:solidFill>
                  <a:srgbClr val="424242"/>
                </a:solidFill>
              </a:defRPr>
            </a:lvl8pPr>
            <a:lvl9pPr lvl="8" algn="l">
              <a:lnSpc>
                <a:spcPct val="100000"/>
              </a:lnSpc>
              <a:spcBef>
                <a:spcPts val="0"/>
              </a:spcBef>
              <a:spcAft>
                <a:spcPts val="0"/>
              </a:spcAft>
              <a:buClr>
                <a:srgbClr val="424242"/>
              </a:buClr>
              <a:buSzPts val="3600"/>
              <a:buNone/>
              <a:defRPr b="1" sz="3600">
                <a:solidFill>
                  <a:srgbClr val="424242"/>
                </a:solidFill>
              </a:defRPr>
            </a:lvl9pPr>
          </a:lstStyle>
          <a:p/>
        </p:txBody>
      </p:sp>
      <p:sp>
        <p:nvSpPr>
          <p:cNvPr id="53" name="Google Shape;53;p13"/>
          <p:cNvSpPr txBox="1"/>
          <p:nvPr>
            <p:ph idx="1" type="subTitle"/>
          </p:nvPr>
        </p:nvSpPr>
        <p:spPr>
          <a:xfrm>
            <a:off x="436825" y="2974150"/>
            <a:ext cx="4065900" cy="5505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424242"/>
              </a:buClr>
              <a:buSzPts val="1800"/>
              <a:buNone/>
              <a:defRPr sz="1800">
                <a:solidFill>
                  <a:srgbClr val="424242"/>
                </a:solidFill>
              </a:defRPr>
            </a:lvl1pPr>
            <a:lvl2pPr lvl="1" algn="l">
              <a:lnSpc>
                <a:spcPct val="100000"/>
              </a:lnSpc>
              <a:spcBef>
                <a:spcPts val="0"/>
              </a:spcBef>
              <a:spcAft>
                <a:spcPts val="0"/>
              </a:spcAft>
              <a:buClr>
                <a:srgbClr val="424242"/>
              </a:buClr>
              <a:buSzPts val="1800"/>
              <a:buNone/>
              <a:defRPr sz="1800">
                <a:solidFill>
                  <a:srgbClr val="424242"/>
                </a:solidFill>
              </a:defRPr>
            </a:lvl2pPr>
            <a:lvl3pPr lvl="2" algn="l">
              <a:lnSpc>
                <a:spcPct val="100000"/>
              </a:lnSpc>
              <a:spcBef>
                <a:spcPts val="0"/>
              </a:spcBef>
              <a:spcAft>
                <a:spcPts val="0"/>
              </a:spcAft>
              <a:buClr>
                <a:srgbClr val="424242"/>
              </a:buClr>
              <a:buSzPts val="1800"/>
              <a:buNone/>
              <a:defRPr sz="1800">
                <a:solidFill>
                  <a:srgbClr val="424242"/>
                </a:solidFill>
              </a:defRPr>
            </a:lvl3pPr>
            <a:lvl4pPr lvl="3" algn="l">
              <a:lnSpc>
                <a:spcPct val="100000"/>
              </a:lnSpc>
              <a:spcBef>
                <a:spcPts val="0"/>
              </a:spcBef>
              <a:spcAft>
                <a:spcPts val="0"/>
              </a:spcAft>
              <a:buClr>
                <a:srgbClr val="424242"/>
              </a:buClr>
              <a:buSzPts val="1800"/>
              <a:buNone/>
              <a:defRPr sz="1800">
                <a:solidFill>
                  <a:srgbClr val="424242"/>
                </a:solidFill>
              </a:defRPr>
            </a:lvl4pPr>
            <a:lvl5pPr lvl="4" algn="l">
              <a:lnSpc>
                <a:spcPct val="100000"/>
              </a:lnSpc>
              <a:spcBef>
                <a:spcPts val="0"/>
              </a:spcBef>
              <a:spcAft>
                <a:spcPts val="0"/>
              </a:spcAft>
              <a:buClr>
                <a:srgbClr val="424242"/>
              </a:buClr>
              <a:buSzPts val="1800"/>
              <a:buNone/>
              <a:defRPr sz="1800">
                <a:solidFill>
                  <a:srgbClr val="424242"/>
                </a:solidFill>
              </a:defRPr>
            </a:lvl5pPr>
            <a:lvl6pPr lvl="5" algn="l">
              <a:lnSpc>
                <a:spcPct val="100000"/>
              </a:lnSpc>
              <a:spcBef>
                <a:spcPts val="0"/>
              </a:spcBef>
              <a:spcAft>
                <a:spcPts val="0"/>
              </a:spcAft>
              <a:buClr>
                <a:srgbClr val="424242"/>
              </a:buClr>
              <a:buSzPts val="1800"/>
              <a:buNone/>
              <a:defRPr sz="1800">
                <a:solidFill>
                  <a:srgbClr val="424242"/>
                </a:solidFill>
              </a:defRPr>
            </a:lvl6pPr>
            <a:lvl7pPr lvl="6" algn="l">
              <a:lnSpc>
                <a:spcPct val="100000"/>
              </a:lnSpc>
              <a:spcBef>
                <a:spcPts val="0"/>
              </a:spcBef>
              <a:spcAft>
                <a:spcPts val="0"/>
              </a:spcAft>
              <a:buClr>
                <a:srgbClr val="424242"/>
              </a:buClr>
              <a:buSzPts val="1800"/>
              <a:buNone/>
              <a:defRPr sz="1800">
                <a:solidFill>
                  <a:srgbClr val="424242"/>
                </a:solidFill>
              </a:defRPr>
            </a:lvl7pPr>
            <a:lvl8pPr lvl="7" algn="l">
              <a:lnSpc>
                <a:spcPct val="100000"/>
              </a:lnSpc>
              <a:spcBef>
                <a:spcPts val="0"/>
              </a:spcBef>
              <a:spcAft>
                <a:spcPts val="0"/>
              </a:spcAft>
              <a:buClr>
                <a:srgbClr val="424242"/>
              </a:buClr>
              <a:buSzPts val="1800"/>
              <a:buNone/>
              <a:defRPr sz="1800">
                <a:solidFill>
                  <a:srgbClr val="424242"/>
                </a:solidFill>
              </a:defRPr>
            </a:lvl8pPr>
            <a:lvl9pPr lvl="8" algn="l">
              <a:lnSpc>
                <a:spcPct val="100000"/>
              </a:lnSpc>
              <a:spcBef>
                <a:spcPts val="0"/>
              </a:spcBef>
              <a:spcAft>
                <a:spcPts val="0"/>
              </a:spcAft>
              <a:buClr>
                <a:srgbClr val="424242"/>
              </a:buClr>
              <a:buSzPts val="1800"/>
              <a:buNone/>
              <a:defRPr sz="1800">
                <a:solidFill>
                  <a:srgbClr val="42424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rgbClr val="00A8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4"/>
          <p:cNvSpPr/>
          <p:nvPr/>
        </p:nvSpPr>
        <p:spPr>
          <a:xfrm>
            <a:off x="1967410" y="1026904"/>
            <a:ext cx="4828200" cy="2708700"/>
          </a:xfrm>
          <a:prstGeom prst="rect">
            <a:avLst/>
          </a:prstGeom>
          <a:solidFill>
            <a:srgbClr val="007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348388" y="1407896"/>
            <a:ext cx="4828200" cy="2708700"/>
          </a:xfrm>
          <a:prstGeom prst="rect">
            <a:avLst/>
          </a:prstGeom>
          <a:solidFill>
            <a:srgbClr val="FA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txBox="1"/>
          <p:nvPr>
            <p:ph type="ctrTitle"/>
          </p:nvPr>
        </p:nvSpPr>
        <p:spPr>
          <a:xfrm>
            <a:off x="2689350" y="1811363"/>
            <a:ext cx="4146300" cy="1249200"/>
          </a:xfrm>
          <a:prstGeom prst="rect">
            <a:avLst/>
          </a:prstGeom>
          <a:noFill/>
        </p:spPr>
        <p:txBody>
          <a:bodyPr anchorCtr="0" anchor="b" bIns="91425" lIns="91425" spcFirstLastPara="1" rIns="91425" wrap="square" tIns="91425">
            <a:noAutofit/>
          </a:bodyPr>
          <a:lstStyle>
            <a:lvl1pPr lvl="0" algn="ctr">
              <a:lnSpc>
                <a:spcPct val="100000"/>
              </a:lnSpc>
              <a:spcBef>
                <a:spcPts val="0"/>
              </a:spcBef>
              <a:spcAft>
                <a:spcPts val="0"/>
              </a:spcAft>
              <a:buClr>
                <a:srgbClr val="003459"/>
              </a:buClr>
              <a:buSzPts val="3600"/>
              <a:buNone/>
              <a:defRPr b="1" sz="3600">
                <a:solidFill>
                  <a:srgbClr val="003459"/>
                </a:solidFill>
              </a:defRPr>
            </a:lvl1pPr>
            <a:lvl2pPr lvl="1" algn="ctr">
              <a:lnSpc>
                <a:spcPct val="100000"/>
              </a:lnSpc>
              <a:spcBef>
                <a:spcPts val="0"/>
              </a:spcBef>
              <a:spcAft>
                <a:spcPts val="0"/>
              </a:spcAft>
              <a:buClr>
                <a:srgbClr val="003459"/>
              </a:buClr>
              <a:buSzPts val="3600"/>
              <a:buNone/>
              <a:defRPr b="1" sz="3600">
                <a:solidFill>
                  <a:srgbClr val="003459"/>
                </a:solidFill>
              </a:defRPr>
            </a:lvl2pPr>
            <a:lvl3pPr lvl="2" algn="ctr">
              <a:lnSpc>
                <a:spcPct val="100000"/>
              </a:lnSpc>
              <a:spcBef>
                <a:spcPts val="0"/>
              </a:spcBef>
              <a:spcAft>
                <a:spcPts val="0"/>
              </a:spcAft>
              <a:buClr>
                <a:srgbClr val="003459"/>
              </a:buClr>
              <a:buSzPts val="3600"/>
              <a:buNone/>
              <a:defRPr b="1" sz="3600">
                <a:solidFill>
                  <a:srgbClr val="003459"/>
                </a:solidFill>
              </a:defRPr>
            </a:lvl3pPr>
            <a:lvl4pPr lvl="3" algn="ctr">
              <a:lnSpc>
                <a:spcPct val="100000"/>
              </a:lnSpc>
              <a:spcBef>
                <a:spcPts val="0"/>
              </a:spcBef>
              <a:spcAft>
                <a:spcPts val="0"/>
              </a:spcAft>
              <a:buClr>
                <a:srgbClr val="003459"/>
              </a:buClr>
              <a:buSzPts val="3600"/>
              <a:buNone/>
              <a:defRPr b="1" sz="3600">
                <a:solidFill>
                  <a:srgbClr val="003459"/>
                </a:solidFill>
              </a:defRPr>
            </a:lvl4pPr>
            <a:lvl5pPr lvl="4" algn="ctr">
              <a:lnSpc>
                <a:spcPct val="100000"/>
              </a:lnSpc>
              <a:spcBef>
                <a:spcPts val="0"/>
              </a:spcBef>
              <a:spcAft>
                <a:spcPts val="0"/>
              </a:spcAft>
              <a:buClr>
                <a:srgbClr val="003459"/>
              </a:buClr>
              <a:buSzPts val="3600"/>
              <a:buNone/>
              <a:defRPr b="1" sz="3600">
                <a:solidFill>
                  <a:srgbClr val="003459"/>
                </a:solidFill>
              </a:defRPr>
            </a:lvl5pPr>
            <a:lvl6pPr lvl="5" algn="ctr">
              <a:lnSpc>
                <a:spcPct val="100000"/>
              </a:lnSpc>
              <a:spcBef>
                <a:spcPts val="0"/>
              </a:spcBef>
              <a:spcAft>
                <a:spcPts val="0"/>
              </a:spcAft>
              <a:buClr>
                <a:srgbClr val="003459"/>
              </a:buClr>
              <a:buSzPts val="3600"/>
              <a:buNone/>
              <a:defRPr b="1" sz="3600">
                <a:solidFill>
                  <a:srgbClr val="003459"/>
                </a:solidFill>
              </a:defRPr>
            </a:lvl6pPr>
            <a:lvl7pPr lvl="6" algn="ctr">
              <a:lnSpc>
                <a:spcPct val="100000"/>
              </a:lnSpc>
              <a:spcBef>
                <a:spcPts val="0"/>
              </a:spcBef>
              <a:spcAft>
                <a:spcPts val="0"/>
              </a:spcAft>
              <a:buClr>
                <a:srgbClr val="003459"/>
              </a:buClr>
              <a:buSzPts val="3600"/>
              <a:buNone/>
              <a:defRPr b="1" sz="3600">
                <a:solidFill>
                  <a:srgbClr val="003459"/>
                </a:solidFill>
              </a:defRPr>
            </a:lvl7pPr>
            <a:lvl8pPr lvl="7" algn="ctr">
              <a:lnSpc>
                <a:spcPct val="100000"/>
              </a:lnSpc>
              <a:spcBef>
                <a:spcPts val="0"/>
              </a:spcBef>
              <a:spcAft>
                <a:spcPts val="0"/>
              </a:spcAft>
              <a:buClr>
                <a:srgbClr val="003459"/>
              </a:buClr>
              <a:buSzPts val="3600"/>
              <a:buNone/>
              <a:defRPr b="1" sz="3600">
                <a:solidFill>
                  <a:srgbClr val="003459"/>
                </a:solidFill>
              </a:defRPr>
            </a:lvl8pPr>
            <a:lvl9pPr lvl="8" algn="ctr">
              <a:lnSpc>
                <a:spcPct val="100000"/>
              </a:lnSpc>
              <a:spcBef>
                <a:spcPts val="0"/>
              </a:spcBef>
              <a:spcAft>
                <a:spcPts val="0"/>
              </a:spcAft>
              <a:buClr>
                <a:srgbClr val="003459"/>
              </a:buClr>
              <a:buSzPts val="3600"/>
              <a:buNone/>
              <a:defRPr b="1" sz="3600">
                <a:solidFill>
                  <a:srgbClr val="003459"/>
                </a:solidFill>
              </a:defRPr>
            </a:lvl9pPr>
          </a:lstStyle>
          <a:p/>
        </p:txBody>
      </p:sp>
      <p:sp>
        <p:nvSpPr>
          <p:cNvPr id="60" name="Google Shape;60;p14"/>
          <p:cNvSpPr txBox="1"/>
          <p:nvPr>
            <p:ph idx="1" type="subTitle"/>
          </p:nvPr>
        </p:nvSpPr>
        <p:spPr>
          <a:xfrm>
            <a:off x="2689350" y="3190240"/>
            <a:ext cx="4146300" cy="5229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Clr>
                <a:srgbClr val="003459"/>
              </a:buClr>
              <a:buSzPts val="2100"/>
              <a:buNone/>
              <a:defRPr sz="2100">
                <a:solidFill>
                  <a:srgbClr val="003459"/>
                </a:solidFill>
              </a:defRPr>
            </a:lvl1pPr>
            <a:lvl2pPr lvl="1" algn="ctr">
              <a:lnSpc>
                <a:spcPct val="100000"/>
              </a:lnSpc>
              <a:spcBef>
                <a:spcPts val="0"/>
              </a:spcBef>
              <a:spcAft>
                <a:spcPts val="0"/>
              </a:spcAft>
              <a:buClr>
                <a:srgbClr val="003459"/>
              </a:buClr>
              <a:buSzPts val="2100"/>
              <a:buNone/>
              <a:defRPr sz="2100">
                <a:solidFill>
                  <a:srgbClr val="003459"/>
                </a:solidFill>
              </a:defRPr>
            </a:lvl2pPr>
            <a:lvl3pPr lvl="2" algn="ctr">
              <a:lnSpc>
                <a:spcPct val="100000"/>
              </a:lnSpc>
              <a:spcBef>
                <a:spcPts val="0"/>
              </a:spcBef>
              <a:spcAft>
                <a:spcPts val="0"/>
              </a:spcAft>
              <a:buClr>
                <a:srgbClr val="003459"/>
              </a:buClr>
              <a:buSzPts val="2100"/>
              <a:buNone/>
              <a:defRPr sz="2100">
                <a:solidFill>
                  <a:srgbClr val="003459"/>
                </a:solidFill>
              </a:defRPr>
            </a:lvl3pPr>
            <a:lvl4pPr lvl="3" algn="ctr">
              <a:lnSpc>
                <a:spcPct val="100000"/>
              </a:lnSpc>
              <a:spcBef>
                <a:spcPts val="0"/>
              </a:spcBef>
              <a:spcAft>
                <a:spcPts val="0"/>
              </a:spcAft>
              <a:buClr>
                <a:srgbClr val="003459"/>
              </a:buClr>
              <a:buSzPts val="2100"/>
              <a:buNone/>
              <a:defRPr sz="2100">
                <a:solidFill>
                  <a:srgbClr val="003459"/>
                </a:solidFill>
              </a:defRPr>
            </a:lvl4pPr>
            <a:lvl5pPr lvl="4" algn="ctr">
              <a:lnSpc>
                <a:spcPct val="100000"/>
              </a:lnSpc>
              <a:spcBef>
                <a:spcPts val="0"/>
              </a:spcBef>
              <a:spcAft>
                <a:spcPts val="0"/>
              </a:spcAft>
              <a:buClr>
                <a:srgbClr val="003459"/>
              </a:buClr>
              <a:buSzPts val="2100"/>
              <a:buNone/>
              <a:defRPr sz="2100">
                <a:solidFill>
                  <a:srgbClr val="003459"/>
                </a:solidFill>
              </a:defRPr>
            </a:lvl5pPr>
            <a:lvl6pPr lvl="5" algn="ctr">
              <a:lnSpc>
                <a:spcPct val="100000"/>
              </a:lnSpc>
              <a:spcBef>
                <a:spcPts val="0"/>
              </a:spcBef>
              <a:spcAft>
                <a:spcPts val="0"/>
              </a:spcAft>
              <a:buClr>
                <a:srgbClr val="003459"/>
              </a:buClr>
              <a:buSzPts val="2100"/>
              <a:buNone/>
              <a:defRPr sz="2100">
                <a:solidFill>
                  <a:srgbClr val="003459"/>
                </a:solidFill>
              </a:defRPr>
            </a:lvl6pPr>
            <a:lvl7pPr lvl="6" algn="ctr">
              <a:lnSpc>
                <a:spcPct val="100000"/>
              </a:lnSpc>
              <a:spcBef>
                <a:spcPts val="0"/>
              </a:spcBef>
              <a:spcAft>
                <a:spcPts val="0"/>
              </a:spcAft>
              <a:buClr>
                <a:srgbClr val="003459"/>
              </a:buClr>
              <a:buSzPts val="2100"/>
              <a:buNone/>
              <a:defRPr sz="2100">
                <a:solidFill>
                  <a:srgbClr val="003459"/>
                </a:solidFill>
              </a:defRPr>
            </a:lvl7pPr>
            <a:lvl8pPr lvl="7" algn="ctr">
              <a:lnSpc>
                <a:spcPct val="100000"/>
              </a:lnSpc>
              <a:spcBef>
                <a:spcPts val="0"/>
              </a:spcBef>
              <a:spcAft>
                <a:spcPts val="0"/>
              </a:spcAft>
              <a:buClr>
                <a:srgbClr val="003459"/>
              </a:buClr>
              <a:buSzPts val="2100"/>
              <a:buNone/>
              <a:defRPr sz="2100">
                <a:solidFill>
                  <a:srgbClr val="003459"/>
                </a:solidFill>
              </a:defRPr>
            </a:lvl8pPr>
            <a:lvl9pPr lvl="8" algn="ctr">
              <a:lnSpc>
                <a:spcPct val="100000"/>
              </a:lnSpc>
              <a:spcBef>
                <a:spcPts val="0"/>
              </a:spcBef>
              <a:spcAft>
                <a:spcPts val="0"/>
              </a:spcAft>
              <a:buClr>
                <a:srgbClr val="003459"/>
              </a:buClr>
              <a:buSzPts val="2100"/>
              <a:buNone/>
              <a:defRPr sz="2100">
                <a:solidFill>
                  <a:srgbClr val="003459"/>
                </a:solidFill>
              </a:defRPr>
            </a:lvl9pPr>
          </a:lstStyle>
          <a:p/>
        </p:txBody>
      </p:sp>
      <p:sp>
        <p:nvSpPr>
          <p:cNvPr id="61" name="Google Shape;61;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003459"/>
                </a:solidFill>
              </a:defRPr>
            </a:lvl1pPr>
            <a:lvl2pPr lvl="1" algn="r">
              <a:lnSpc>
                <a:spcPct val="100000"/>
              </a:lnSpc>
              <a:spcAft>
                <a:spcPts val="0"/>
              </a:spcAft>
              <a:buNone/>
              <a:defRPr sz="1000">
                <a:solidFill>
                  <a:srgbClr val="003459"/>
                </a:solidFill>
              </a:defRPr>
            </a:lvl2pPr>
            <a:lvl3pPr lvl="2" algn="r">
              <a:lnSpc>
                <a:spcPct val="100000"/>
              </a:lnSpc>
              <a:spcAft>
                <a:spcPts val="0"/>
              </a:spcAft>
              <a:buNone/>
              <a:defRPr sz="1000">
                <a:solidFill>
                  <a:srgbClr val="003459"/>
                </a:solidFill>
              </a:defRPr>
            </a:lvl3pPr>
            <a:lvl4pPr lvl="3" algn="r">
              <a:lnSpc>
                <a:spcPct val="100000"/>
              </a:lnSpc>
              <a:spcAft>
                <a:spcPts val="0"/>
              </a:spcAft>
              <a:buNone/>
              <a:defRPr sz="1000">
                <a:solidFill>
                  <a:srgbClr val="003459"/>
                </a:solidFill>
              </a:defRPr>
            </a:lvl4pPr>
            <a:lvl5pPr lvl="4" algn="r">
              <a:lnSpc>
                <a:spcPct val="100000"/>
              </a:lnSpc>
              <a:spcAft>
                <a:spcPts val="0"/>
              </a:spcAft>
              <a:buNone/>
              <a:defRPr sz="1000">
                <a:solidFill>
                  <a:srgbClr val="003459"/>
                </a:solidFill>
              </a:defRPr>
            </a:lvl5pPr>
            <a:lvl6pPr lvl="5" algn="r">
              <a:lnSpc>
                <a:spcPct val="100000"/>
              </a:lnSpc>
              <a:spcAft>
                <a:spcPts val="0"/>
              </a:spcAft>
              <a:buNone/>
              <a:defRPr sz="1000">
                <a:solidFill>
                  <a:srgbClr val="003459"/>
                </a:solidFill>
              </a:defRPr>
            </a:lvl6pPr>
            <a:lvl7pPr lvl="6" algn="r">
              <a:lnSpc>
                <a:spcPct val="100000"/>
              </a:lnSpc>
              <a:spcAft>
                <a:spcPts val="0"/>
              </a:spcAft>
              <a:buNone/>
              <a:defRPr sz="1000">
                <a:solidFill>
                  <a:srgbClr val="003459"/>
                </a:solidFill>
              </a:defRPr>
            </a:lvl7pPr>
            <a:lvl8pPr lvl="7" algn="r">
              <a:lnSpc>
                <a:spcPct val="100000"/>
              </a:lnSpc>
              <a:spcAft>
                <a:spcPts val="0"/>
              </a:spcAft>
              <a:buNone/>
              <a:defRPr sz="1000">
                <a:solidFill>
                  <a:srgbClr val="003459"/>
                </a:solidFill>
              </a:defRPr>
            </a:lvl8pPr>
            <a:lvl9pPr lvl="8" algn="r">
              <a:lnSpc>
                <a:spcPct val="100000"/>
              </a:lnSpc>
              <a:spcAft>
                <a:spcPts val="0"/>
              </a:spcAft>
              <a:buNone/>
              <a:defRPr sz="1000">
                <a:solidFill>
                  <a:srgbClr val="003459"/>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62" name="Shape 62"/>
        <p:cNvGrpSpPr/>
        <p:nvPr/>
      </p:nvGrpSpPr>
      <p:grpSpPr>
        <a:xfrm>
          <a:off x="0" y="0"/>
          <a:ext cx="0" cy="0"/>
          <a:chOff x="0" y="0"/>
          <a:chExt cx="0" cy="0"/>
        </a:xfrm>
      </p:grpSpPr>
      <p:sp>
        <p:nvSpPr>
          <p:cNvPr id="63" name="Google Shape;63;p15"/>
          <p:cNvSpPr/>
          <p:nvPr/>
        </p:nvSpPr>
        <p:spPr>
          <a:xfrm>
            <a:off x="0" y="0"/>
            <a:ext cx="9144000" cy="5143500"/>
          </a:xfrm>
          <a:prstGeom prst="rect">
            <a:avLst/>
          </a:prstGeom>
          <a:solidFill>
            <a:srgbClr val="4343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5"/>
          <p:cNvSpPr/>
          <p:nvPr/>
        </p:nvSpPr>
        <p:spPr>
          <a:xfrm>
            <a:off x="2355525" y="312600"/>
            <a:ext cx="4518300" cy="4518300"/>
          </a:xfrm>
          <a:prstGeom prst="ellipse">
            <a:avLst/>
          </a:prstGeom>
          <a:no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2581178" y="538253"/>
            <a:ext cx="4066800" cy="4066800"/>
          </a:xfrm>
          <a:prstGeom prst="ellipse">
            <a:avLst/>
          </a:prstGeom>
          <a:noFill/>
          <a:ln cap="flat" cmpd="sng" w="28575">
            <a:solidFill>
              <a:srgbClr val="EE22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ctrTitle"/>
          </p:nvPr>
        </p:nvSpPr>
        <p:spPr>
          <a:xfrm>
            <a:off x="2709675" y="1441775"/>
            <a:ext cx="3810000" cy="1510800"/>
          </a:xfrm>
          <a:prstGeom prst="rect">
            <a:avLst/>
          </a:prstGeom>
          <a:noFill/>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b="1" sz="4800">
                <a:solidFill>
                  <a:srgbClr val="FFFFFF"/>
                </a:solidFill>
              </a:defRPr>
            </a:lvl1pPr>
            <a:lvl2pPr lvl="1" algn="ctr">
              <a:lnSpc>
                <a:spcPct val="100000"/>
              </a:lnSpc>
              <a:spcBef>
                <a:spcPts val="0"/>
              </a:spcBef>
              <a:spcAft>
                <a:spcPts val="0"/>
              </a:spcAft>
              <a:buClr>
                <a:srgbClr val="FFFFFF"/>
              </a:buClr>
              <a:buSzPts val="4800"/>
              <a:buNone/>
              <a:defRPr b="1" sz="4800">
                <a:solidFill>
                  <a:srgbClr val="FFFFFF"/>
                </a:solidFill>
              </a:defRPr>
            </a:lvl2pPr>
            <a:lvl3pPr lvl="2" algn="ctr">
              <a:lnSpc>
                <a:spcPct val="100000"/>
              </a:lnSpc>
              <a:spcBef>
                <a:spcPts val="0"/>
              </a:spcBef>
              <a:spcAft>
                <a:spcPts val="0"/>
              </a:spcAft>
              <a:buClr>
                <a:srgbClr val="FFFFFF"/>
              </a:buClr>
              <a:buSzPts val="4800"/>
              <a:buNone/>
              <a:defRPr b="1" sz="4800">
                <a:solidFill>
                  <a:srgbClr val="FFFFFF"/>
                </a:solidFill>
              </a:defRPr>
            </a:lvl3pPr>
            <a:lvl4pPr lvl="3" algn="ctr">
              <a:lnSpc>
                <a:spcPct val="100000"/>
              </a:lnSpc>
              <a:spcBef>
                <a:spcPts val="0"/>
              </a:spcBef>
              <a:spcAft>
                <a:spcPts val="0"/>
              </a:spcAft>
              <a:buClr>
                <a:srgbClr val="FFFFFF"/>
              </a:buClr>
              <a:buSzPts val="4800"/>
              <a:buNone/>
              <a:defRPr b="1" sz="4800">
                <a:solidFill>
                  <a:srgbClr val="FFFFFF"/>
                </a:solidFill>
              </a:defRPr>
            </a:lvl4pPr>
            <a:lvl5pPr lvl="4" algn="ctr">
              <a:lnSpc>
                <a:spcPct val="100000"/>
              </a:lnSpc>
              <a:spcBef>
                <a:spcPts val="0"/>
              </a:spcBef>
              <a:spcAft>
                <a:spcPts val="0"/>
              </a:spcAft>
              <a:buClr>
                <a:srgbClr val="FFFFFF"/>
              </a:buClr>
              <a:buSzPts val="4800"/>
              <a:buNone/>
              <a:defRPr b="1" sz="4800">
                <a:solidFill>
                  <a:srgbClr val="FFFFFF"/>
                </a:solidFill>
              </a:defRPr>
            </a:lvl5pPr>
            <a:lvl6pPr lvl="5" algn="ctr">
              <a:lnSpc>
                <a:spcPct val="100000"/>
              </a:lnSpc>
              <a:spcBef>
                <a:spcPts val="0"/>
              </a:spcBef>
              <a:spcAft>
                <a:spcPts val="0"/>
              </a:spcAft>
              <a:buClr>
                <a:srgbClr val="FFFFFF"/>
              </a:buClr>
              <a:buSzPts val="4800"/>
              <a:buNone/>
              <a:defRPr b="1" sz="4800">
                <a:solidFill>
                  <a:srgbClr val="FFFFFF"/>
                </a:solidFill>
              </a:defRPr>
            </a:lvl6pPr>
            <a:lvl7pPr lvl="6" algn="ctr">
              <a:lnSpc>
                <a:spcPct val="100000"/>
              </a:lnSpc>
              <a:spcBef>
                <a:spcPts val="0"/>
              </a:spcBef>
              <a:spcAft>
                <a:spcPts val="0"/>
              </a:spcAft>
              <a:buClr>
                <a:srgbClr val="FFFFFF"/>
              </a:buClr>
              <a:buSzPts val="4800"/>
              <a:buNone/>
              <a:defRPr b="1" sz="4800">
                <a:solidFill>
                  <a:srgbClr val="FFFFFF"/>
                </a:solidFill>
              </a:defRPr>
            </a:lvl7pPr>
            <a:lvl8pPr lvl="7" algn="ctr">
              <a:lnSpc>
                <a:spcPct val="100000"/>
              </a:lnSpc>
              <a:spcBef>
                <a:spcPts val="0"/>
              </a:spcBef>
              <a:spcAft>
                <a:spcPts val="0"/>
              </a:spcAft>
              <a:buClr>
                <a:srgbClr val="FFFFFF"/>
              </a:buClr>
              <a:buSzPts val="4800"/>
              <a:buNone/>
              <a:defRPr b="1" sz="4800">
                <a:solidFill>
                  <a:srgbClr val="FFFFFF"/>
                </a:solidFill>
              </a:defRPr>
            </a:lvl8pPr>
            <a:lvl9pPr lvl="8" algn="ctr">
              <a:lnSpc>
                <a:spcPct val="100000"/>
              </a:lnSpc>
              <a:spcBef>
                <a:spcPts val="0"/>
              </a:spcBef>
              <a:spcAft>
                <a:spcPts val="0"/>
              </a:spcAft>
              <a:buClr>
                <a:srgbClr val="FFFFFF"/>
              </a:buClr>
              <a:buSzPts val="4800"/>
              <a:buNone/>
              <a:defRPr b="1" sz="4800">
                <a:solidFill>
                  <a:srgbClr val="FFFFFF"/>
                </a:solidFill>
              </a:defRPr>
            </a:lvl9pPr>
          </a:lstStyle>
          <a:p/>
        </p:txBody>
      </p:sp>
      <p:sp>
        <p:nvSpPr>
          <p:cNvPr id="67" name="Google Shape;67;p15"/>
          <p:cNvSpPr txBox="1"/>
          <p:nvPr>
            <p:ph idx="1" type="subTitle"/>
          </p:nvPr>
        </p:nvSpPr>
        <p:spPr>
          <a:xfrm>
            <a:off x="3019350" y="3105075"/>
            <a:ext cx="3105300" cy="8286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8" name="Google Shape;6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QEQxtjk_Cl42Ot387cqW5xcJYlhmcjpB/view" TargetMode="External"/><Relationship Id="rId4" Type="http://schemas.openxmlformats.org/officeDocument/2006/relationships/image" Target="../media/image28.jpg"/><Relationship Id="rId5"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nesslabs.com/gpt-3-future-productivity" TargetMode="External"/><Relationship Id="rId4" Type="http://schemas.openxmlformats.org/officeDocument/2006/relationships/hyperlink" Target="https://nesslabs.com/gpt-3-future-productivity" TargetMode="External"/><Relationship Id="rId5" Type="http://schemas.openxmlformats.org/officeDocument/2006/relationships/hyperlink" Target="https://twitter.com/sharifshameem/status/1283322990625607681" TargetMode="External"/><Relationship Id="rId6" Type="http://schemas.openxmlformats.org/officeDocument/2006/relationships/hyperlink" Target="http://drive.google.com/file/d/1qK57EpAtLeHDqzcnDFv1hNcs9p5GL5Xk/view" TargetMode="External"/><Relationship Id="rId7"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forms.gle/EgnErxgjW743Jz1w6" TargetMode="Externa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436825" y="1153850"/>
            <a:ext cx="4065900" cy="19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EE0005 Crash Revision</a:t>
            </a:r>
            <a:endParaRPr/>
          </a:p>
        </p:txBody>
      </p:sp>
      <p:sp>
        <p:nvSpPr>
          <p:cNvPr id="74" name="Google Shape;74;p16"/>
          <p:cNvSpPr txBox="1"/>
          <p:nvPr>
            <p:ph idx="1" type="subTitle"/>
          </p:nvPr>
        </p:nvSpPr>
        <p:spPr>
          <a:xfrm>
            <a:off x="436825" y="3278950"/>
            <a:ext cx="40659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Instructors:</a:t>
            </a:r>
            <a:endParaRPr/>
          </a:p>
          <a:p>
            <a:pPr indent="0" lvl="0" marL="0" rtl="0" algn="l">
              <a:spcBef>
                <a:spcPts val="1000"/>
              </a:spcBef>
              <a:spcAft>
                <a:spcPts val="0"/>
              </a:spcAft>
              <a:buNone/>
            </a:pPr>
            <a:r>
              <a:rPr lang="en-GB"/>
              <a:t>(1) </a:t>
            </a:r>
            <a:r>
              <a:rPr lang="en-GB"/>
              <a:t>Philip Lee   (2) Lee Jinhen</a:t>
            </a:r>
            <a:endParaRPr/>
          </a:p>
        </p:txBody>
      </p:sp>
      <p:pic>
        <p:nvPicPr>
          <p:cNvPr id="75" name="Google Shape;75;p16"/>
          <p:cNvPicPr preferRelativeResize="0"/>
          <p:nvPr/>
        </p:nvPicPr>
        <p:blipFill rotWithShape="1">
          <a:blip r:embed="rId3">
            <a:alphaModFix/>
          </a:blip>
          <a:srcRect b="38782" l="21043" r="20582" t="39737"/>
          <a:stretch/>
        </p:blipFill>
        <p:spPr>
          <a:xfrm>
            <a:off x="540978" y="513050"/>
            <a:ext cx="2251899" cy="1104825"/>
          </a:xfrm>
          <a:prstGeom prst="rect">
            <a:avLst/>
          </a:prstGeom>
          <a:noFill/>
          <a:ln>
            <a:noFill/>
          </a:ln>
        </p:spPr>
      </p:pic>
      <p:sp>
        <p:nvSpPr>
          <p:cNvPr id="76" name="Google Shape;76;p16"/>
          <p:cNvSpPr txBox="1"/>
          <p:nvPr/>
        </p:nvSpPr>
        <p:spPr>
          <a:xfrm>
            <a:off x="6107325" y="2398425"/>
            <a:ext cx="26178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highlight>
                  <a:srgbClr val="D9EAD3"/>
                </a:highlight>
              </a:rPr>
              <a:t> </a:t>
            </a:r>
            <a:r>
              <a:rPr b="1" lang="en-GB" sz="1500">
                <a:highlight>
                  <a:srgbClr val="D9EAD3"/>
                </a:highlight>
              </a:rPr>
              <a:t>We will begin at 7.10 pm! </a:t>
            </a:r>
            <a:r>
              <a:rPr lang="en-GB" sz="1500">
                <a:solidFill>
                  <a:srgbClr val="1B786E"/>
                </a:solidFill>
              </a:rPr>
              <a:t>.</a:t>
            </a:r>
            <a:endParaRPr sz="1500">
              <a:solidFill>
                <a:srgbClr val="1B786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Agents</a:t>
            </a:r>
            <a:endParaRPr/>
          </a:p>
        </p:txBody>
      </p:sp>
      <p:grpSp>
        <p:nvGrpSpPr>
          <p:cNvPr id="209" name="Google Shape;209;p25"/>
          <p:cNvGrpSpPr/>
          <p:nvPr/>
        </p:nvGrpSpPr>
        <p:grpSpPr>
          <a:xfrm>
            <a:off x="4731550" y="1123107"/>
            <a:ext cx="3820529" cy="747300"/>
            <a:chOff x="4530625" y="1206568"/>
            <a:chExt cx="3820529" cy="747300"/>
          </a:xfrm>
        </p:grpSpPr>
        <p:cxnSp>
          <p:nvCxnSpPr>
            <p:cNvPr id="210" name="Google Shape;210;p25"/>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211" name="Google Shape;211;p25"/>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1</a:t>
              </a:r>
              <a:endParaRPr>
                <a:solidFill>
                  <a:srgbClr val="FFFFFF"/>
                </a:solidFill>
              </a:endParaRPr>
            </a:p>
          </p:txBody>
        </p:sp>
        <p:sp>
          <p:nvSpPr>
            <p:cNvPr id="213" name="Google Shape;213;p25"/>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Roboto"/>
                  <a:ea typeface="Roboto"/>
                  <a:cs typeface="Roboto"/>
                  <a:sym typeface="Roboto"/>
                </a:rPr>
                <a:t>Simple Reflex Agents</a:t>
              </a:r>
              <a:endParaRPr b="1" sz="1300">
                <a:solidFill>
                  <a:schemeClr val="dk1"/>
                </a:solidFill>
                <a:latin typeface="Roboto"/>
                <a:ea typeface="Roboto"/>
                <a:cs typeface="Roboto"/>
                <a:sym typeface="Roboto"/>
              </a:endParaRPr>
            </a:p>
            <a:p>
              <a:pPr indent="0" lvl="0" marL="0" rtl="0" algn="l">
                <a:lnSpc>
                  <a:spcPct val="115000"/>
                </a:lnSpc>
                <a:spcBef>
                  <a:spcPts val="0"/>
                </a:spcBef>
                <a:spcAft>
                  <a:spcPts val="1600"/>
                </a:spcAft>
                <a:buNone/>
              </a:pPr>
              <a:r>
                <a:rPr lang="en-GB" sz="900">
                  <a:solidFill>
                    <a:schemeClr val="dk1"/>
                  </a:solidFill>
                  <a:latin typeface="Roboto"/>
                  <a:ea typeface="Roboto"/>
                  <a:cs typeface="Roboto"/>
                  <a:sym typeface="Roboto"/>
                </a:rPr>
                <a:t>Agents acts based on rules and perceived data only.</a:t>
              </a:r>
              <a:endParaRPr b="1" sz="900">
                <a:latin typeface="Roboto"/>
                <a:ea typeface="Roboto"/>
                <a:cs typeface="Roboto"/>
                <a:sym typeface="Roboto"/>
              </a:endParaRPr>
            </a:p>
          </p:txBody>
        </p:sp>
      </p:grpSp>
      <p:grpSp>
        <p:nvGrpSpPr>
          <p:cNvPr id="214" name="Google Shape;214;p25"/>
          <p:cNvGrpSpPr/>
          <p:nvPr/>
        </p:nvGrpSpPr>
        <p:grpSpPr>
          <a:xfrm>
            <a:off x="5265375" y="2055914"/>
            <a:ext cx="3286704" cy="747300"/>
            <a:chOff x="5064450" y="2086419"/>
            <a:chExt cx="3286704" cy="747300"/>
          </a:xfrm>
        </p:grpSpPr>
        <p:cxnSp>
          <p:nvCxnSpPr>
            <p:cNvPr id="215" name="Google Shape;215;p25"/>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216" name="Google Shape;216;p25"/>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3</a:t>
              </a:r>
              <a:endParaRPr>
                <a:solidFill>
                  <a:srgbClr val="FFFFFF"/>
                </a:solidFill>
              </a:endParaRPr>
            </a:p>
          </p:txBody>
        </p:sp>
        <p:sp>
          <p:nvSpPr>
            <p:cNvPr id="218" name="Google Shape;218;p25"/>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Roboto"/>
                  <a:ea typeface="Roboto"/>
                  <a:cs typeface="Roboto"/>
                  <a:sym typeface="Roboto"/>
                </a:rPr>
                <a:t>Goal-based Agents</a:t>
              </a:r>
              <a:endParaRPr b="1" sz="1300">
                <a:solidFill>
                  <a:schemeClr val="dk1"/>
                </a:solidFill>
                <a:latin typeface="Roboto"/>
                <a:ea typeface="Roboto"/>
                <a:cs typeface="Roboto"/>
                <a:sym typeface="Roboto"/>
              </a:endParaRPr>
            </a:p>
            <a:p>
              <a:pPr indent="0" lvl="0" marL="0" rtl="0" algn="l">
                <a:lnSpc>
                  <a:spcPct val="115000"/>
                </a:lnSpc>
                <a:spcBef>
                  <a:spcPts val="0"/>
                </a:spcBef>
                <a:spcAft>
                  <a:spcPts val="1600"/>
                </a:spcAft>
                <a:buNone/>
              </a:pPr>
              <a:r>
                <a:rPr lang="en-GB" sz="900">
                  <a:solidFill>
                    <a:schemeClr val="dk1"/>
                  </a:solidFill>
                  <a:latin typeface="Roboto"/>
                  <a:ea typeface="Roboto"/>
                  <a:cs typeface="Roboto"/>
                  <a:sym typeface="Roboto"/>
                </a:rPr>
                <a:t>Does the action lead the agent to a step closer to the goal?</a:t>
              </a:r>
              <a:endParaRPr b="1" sz="900">
                <a:latin typeface="Roboto"/>
                <a:ea typeface="Roboto"/>
                <a:cs typeface="Roboto"/>
                <a:sym typeface="Roboto"/>
              </a:endParaRPr>
            </a:p>
          </p:txBody>
        </p:sp>
      </p:grpSp>
      <p:grpSp>
        <p:nvGrpSpPr>
          <p:cNvPr id="219" name="Google Shape;219;p25"/>
          <p:cNvGrpSpPr/>
          <p:nvPr/>
        </p:nvGrpSpPr>
        <p:grpSpPr>
          <a:xfrm>
            <a:off x="5775075" y="3135351"/>
            <a:ext cx="2777004" cy="747300"/>
            <a:chOff x="5574150" y="3083456"/>
            <a:chExt cx="2777004" cy="747300"/>
          </a:xfrm>
        </p:grpSpPr>
        <p:cxnSp>
          <p:nvCxnSpPr>
            <p:cNvPr id="220" name="Google Shape;220;p25"/>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221" name="Google Shape;221;p25"/>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5</a:t>
              </a:r>
              <a:endParaRPr>
                <a:solidFill>
                  <a:srgbClr val="FFFFFF"/>
                </a:solidFill>
              </a:endParaRPr>
            </a:p>
          </p:txBody>
        </p:sp>
        <p:sp>
          <p:nvSpPr>
            <p:cNvPr id="223" name="Google Shape;223;p25"/>
            <p:cNvSpPr txBox="1"/>
            <p:nvPr/>
          </p:nvSpPr>
          <p:spPr>
            <a:xfrm>
              <a:off x="6223854" y="3083456"/>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Roboto"/>
                  <a:ea typeface="Roboto"/>
                  <a:cs typeface="Roboto"/>
                  <a:sym typeface="Roboto"/>
                </a:rPr>
                <a:t>Autonomous Agents</a:t>
              </a:r>
              <a:endParaRPr b="1" sz="1300">
                <a:solidFill>
                  <a:schemeClr val="dk1"/>
                </a:solidFill>
                <a:latin typeface="Roboto"/>
                <a:ea typeface="Roboto"/>
                <a:cs typeface="Roboto"/>
                <a:sym typeface="Roboto"/>
              </a:endParaRPr>
            </a:p>
            <a:p>
              <a:pPr indent="0" lvl="0" marL="0" rtl="0" algn="l">
                <a:lnSpc>
                  <a:spcPct val="115000"/>
                </a:lnSpc>
                <a:spcBef>
                  <a:spcPts val="0"/>
                </a:spcBef>
                <a:spcAft>
                  <a:spcPts val="1600"/>
                </a:spcAft>
                <a:buNone/>
              </a:pPr>
              <a:r>
                <a:rPr lang="en-GB" sz="900">
                  <a:solidFill>
                    <a:schemeClr val="dk1"/>
                  </a:solidFill>
                  <a:latin typeface="Roboto"/>
                  <a:ea typeface="Roboto"/>
                  <a:cs typeface="Roboto"/>
                  <a:sym typeface="Roboto"/>
                </a:rPr>
                <a:t>Adapts to the environment through experience.</a:t>
              </a:r>
              <a:endParaRPr b="1" sz="900">
                <a:latin typeface="Roboto"/>
                <a:ea typeface="Roboto"/>
                <a:cs typeface="Roboto"/>
                <a:sym typeface="Roboto"/>
              </a:endParaRPr>
            </a:p>
          </p:txBody>
        </p:sp>
      </p:grpSp>
      <p:grpSp>
        <p:nvGrpSpPr>
          <p:cNvPr id="224" name="Google Shape;224;p25"/>
          <p:cNvGrpSpPr/>
          <p:nvPr/>
        </p:nvGrpSpPr>
        <p:grpSpPr>
          <a:xfrm>
            <a:off x="603701" y="1624243"/>
            <a:ext cx="3468724" cy="747300"/>
            <a:chOff x="744101" y="1672393"/>
            <a:chExt cx="3468724" cy="747300"/>
          </a:xfrm>
        </p:grpSpPr>
        <p:cxnSp>
          <p:nvCxnSpPr>
            <p:cNvPr id="225" name="Google Shape;225;p25"/>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226" name="Google Shape;226;p25"/>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2</a:t>
              </a:r>
              <a:endParaRPr>
                <a:solidFill>
                  <a:srgbClr val="FFFFFF"/>
                </a:solidFill>
              </a:endParaRPr>
            </a:p>
          </p:txBody>
        </p:sp>
        <p:sp>
          <p:nvSpPr>
            <p:cNvPr id="228" name="Google Shape;228;p25"/>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GB" sz="1300">
                  <a:solidFill>
                    <a:schemeClr val="dk1"/>
                  </a:solidFill>
                  <a:latin typeface="Roboto"/>
                  <a:ea typeface="Roboto"/>
                  <a:cs typeface="Roboto"/>
                  <a:sym typeface="Roboto"/>
                </a:rPr>
                <a:t>Reflex Agents with State</a:t>
              </a:r>
              <a:endParaRPr b="1" sz="1300">
                <a:solidFill>
                  <a:schemeClr val="dk1"/>
                </a:solidFill>
                <a:latin typeface="Roboto"/>
                <a:ea typeface="Roboto"/>
                <a:cs typeface="Roboto"/>
                <a:sym typeface="Roboto"/>
              </a:endParaRPr>
            </a:p>
            <a:p>
              <a:pPr indent="0" lvl="0" marL="0" rtl="0" algn="r">
                <a:lnSpc>
                  <a:spcPct val="115000"/>
                </a:lnSpc>
                <a:spcBef>
                  <a:spcPts val="0"/>
                </a:spcBef>
                <a:spcAft>
                  <a:spcPts val="1600"/>
                </a:spcAft>
                <a:buNone/>
              </a:pPr>
              <a:r>
                <a:rPr lang="en-GB" sz="900">
                  <a:solidFill>
                    <a:schemeClr val="dk1"/>
                  </a:solidFill>
                  <a:latin typeface="Roboto"/>
                  <a:ea typeface="Roboto"/>
                  <a:cs typeface="Roboto"/>
                  <a:sym typeface="Roboto"/>
                </a:rPr>
                <a:t>Agent acts based on the previous state(s), rules and perceived data.</a:t>
              </a:r>
              <a:endParaRPr b="1" sz="1300">
                <a:latin typeface="Roboto"/>
                <a:ea typeface="Roboto"/>
                <a:cs typeface="Roboto"/>
                <a:sym typeface="Roboto"/>
              </a:endParaRPr>
            </a:p>
          </p:txBody>
        </p:sp>
      </p:grpSp>
      <p:grpSp>
        <p:nvGrpSpPr>
          <p:cNvPr id="229" name="Google Shape;229;p25"/>
          <p:cNvGrpSpPr/>
          <p:nvPr/>
        </p:nvGrpSpPr>
        <p:grpSpPr>
          <a:xfrm>
            <a:off x="603701" y="2541819"/>
            <a:ext cx="3021694" cy="747300"/>
            <a:chOff x="744101" y="2507609"/>
            <a:chExt cx="3021694" cy="747300"/>
          </a:xfrm>
        </p:grpSpPr>
        <p:cxnSp>
          <p:nvCxnSpPr>
            <p:cNvPr id="230" name="Google Shape;230;p25"/>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231" name="Google Shape;231;p25"/>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4</a:t>
              </a:r>
              <a:endParaRPr>
                <a:solidFill>
                  <a:srgbClr val="FFFFFF"/>
                </a:solidFill>
              </a:endParaRPr>
            </a:p>
          </p:txBody>
        </p:sp>
        <p:sp>
          <p:nvSpPr>
            <p:cNvPr id="233" name="Google Shape;233;p25"/>
            <p:cNvSpPr txBox="1"/>
            <p:nvPr/>
          </p:nvSpPr>
          <p:spPr>
            <a:xfrm>
              <a:off x="744101" y="2507609"/>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GB" sz="1300">
                  <a:solidFill>
                    <a:schemeClr val="dk1"/>
                  </a:solidFill>
                  <a:latin typeface="Roboto"/>
                  <a:ea typeface="Roboto"/>
                  <a:cs typeface="Roboto"/>
                  <a:sym typeface="Roboto"/>
                </a:rPr>
                <a:t>Utility-based Agents</a:t>
              </a:r>
              <a:endParaRPr b="1" sz="1300">
                <a:solidFill>
                  <a:schemeClr val="dk1"/>
                </a:solidFill>
                <a:latin typeface="Roboto"/>
                <a:ea typeface="Roboto"/>
                <a:cs typeface="Roboto"/>
                <a:sym typeface="Roboto"/>
              </a:endParaRPr>
            </a:p>
            <a:p>
              <a:pPr indent="0" lvl="0" marL="0" rtl="0" algn="r">
                <a:lnSpc>
                  <a:spcPct val="115000"/>
                </a:lnSpc>
                <a:spcBef>
                  <a:spcPts val="0"/>
                </a:spcBef>
                <a:spcAft>
                  <a:spcPts val="1600"/>
                </a:spcAft>
                <a:buNone/>
              </a:pPr>
              <a:r>
                <a:rPr lang="en-GB" sz="900">
                  <a:solidFill>
                    <a:schemeClr val="dk1"/>
                  </a:solidFill>
                  <a:latin typeface="Roboto"/>
                  <a:ea typeface="Roboto"/>
                  <a:cs typeface="Roboto"/>
                  <a:sym typeface="Roboto"/>
                </a:rPr>
                <a:t>Many actions lead to the same goal. What is the utility of a certain state?</a:t>
              </a:r>
              <a:endParaRPr b="1" sz="900">
                <a:latin typeface="Roboto"/>
                <a:ea typeface="Roboto"/>
                <a:cs typeface="Roboto"/>
                <a:sym typeface="Roboto"/>
              </a:endParaRPr>
            </a:p>
          </p:txBody>
        </p:sp>
      </p:grpSp>
      <p:grpSp>
        <p:nvGrpSpPr>
          <p:cNvPr id="234" name="Google Shape;234;p25"/>
          <p:cNvGrpSpPr/>
          <p:nvPr/>
        </p:nvGrpSpPr>
        <p:grpSpPr>
          <a:xfrm>
            <a:off x="2817409" y="1247952"/>
            <a:ext cx="3509178" cy="3257208"/>
            <a:chOff x="3318063" y="1368287"/>
            <a:chExt cx="2408000" cy="2993482"/>
          </a:xfrm>
        </p:grpSpPr>
        <p:sp>
          <p:nvSpPr>
            <p:cNvPr id="235" name="Google Shape;235;p2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6" name="Google Shape;236;p2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37" name="Google Shape;237;p2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sp>
          <p:nvSpPr>
            <p:cNvPr id="238" name="Google Shape;238;p2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9" name="Google Shape;239;p2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40" name="Google Shape;240;p2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41" name="Google Shape;241;p2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42" name="Google Shape;242;p2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43" name="Google Shape;243;p2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44" name="Google Shape;244;p2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45" name="Google Shape;245;p2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46" name="Google Shape;246;p2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sp>
          <p:nvSpPr>
            <p:cNvPr id="247" name="Google Shape;247;p2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48" name="Google Shape;248;p2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49" name="Google Shape;249;p2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50" name="Google Shape;250;p2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761E86"/>
            </a:solidFill>
            <a:ln>
              <a:noFill/>
            </a:ln>
          </p:spPr>
        </p:sp>
        <p:sp>
          <p:nvSpPr>
            <p:cNvPr id="251" name="Google Shape;251;p2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7F2090"/>
            </a:solidFill>
            <a:ln>
              <a:noFill/>
            </a:ln>
          </p:spPr>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Environment						 </a:t>
            </a:r>
            <a:r>
              <a:rPr lang="en-GB" sz="1600">
                <a:solidFill>
                  <a:srgbClr val="666666"/>
                </a:solidFill>
              </a:rPr>
              <a:t>(Example: Minesweeper)</a:t>
            </a:r>
            <a:endParaRPr sz="1600">
              <a:solidFill>
                <a:srgbClr val="666666"/>
              </a:solidFill>
            </a:endParaRPr>
          </a:p>
        </p:txBody>
      </p:sp>
      <p:sp>
        <p:nvSpPr>
          <p:cNvPr id="257" name="Google Shape;25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8" name="Google Shape;258;p26"/>
          <p:cNvSpPr/>
          <p:nvPr/>
        </p:nvSpPr>
        <p:spPr>
          <a:xfrm>
            <a:off x="1388103" y="1915303"/>
            <a:ext cx="2776800" cy="51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FFFFFF"/>
                </a:solidFill>
                <a:latin typeface="Roboto Medium"/>
                <a:ea typeface="Roboto Medium"/>
                <a:cs typeface="Roboto Medium"/>
                <a:sym typeface="Roboto Medium"/>
              </a:rPr>
              <a:t>Deterministic / Nondeterministic</a:t>
            </a:r>
            <a:endParaRPr sz="1300">
              <a:solidFill>
                <a:srgbClr val="FFFFFF"/>
              </a:solidFill>
              <a:latin typeface="Roboto Medium"/>
              <a:ea typeface="Roboto Medium"/>
              <a:cs typeface="Roboto Medium"/>
              <a:sym typeface="Roboto Medium"/>
            </a:endParaRPr>
          </a:p>
        </p:txBody>
      </p:sp>
      <p:grpSp>
        <p:nvGrpSpPr>
          <p:cNvPr id="259" name="Google Shape;259;p26"/>
          <p:cNvGrpSpPr/>
          <p:nvPr/>
        </p:nvGrpSpPr>
        <p:grpSpPr>
          <a:xfrm>
            <a:off x="411540" y="1154202"/>
            <a:ext cx="8333420" cy="3416355"/>
            <a:chOff x="1593000" y="940260"/>
            <a:chExt cx="5957975" cy="3262994"/>
          </a:xfrm>
        </p:grpSpPr>
        <p:grpSp>
          <p:nvGrpSpPr>
            <p:cNvPr id="260" name="Google Shape;260;p26"/>
            <p:cNvGrpSpPr/>
            <p:nvPr/>
          </p:nvGrpSpPr>
          <p:grpSpPr>
            <a:xfrm>
              <a:off x="1593000" y="3559754"/>
              <a:ext cx="5957975" cy="643500"/>
              <a:chOff x="1593000" y="2322568"/>
              <a:chExt cx="5957975" cy="643500"/>
            </a:xfrm>
          </p:grpSpPr>
          <p:sp>
            <p:nvSpPr>
              <p:cNvPr id="261" name="Google Shape;261;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Medium"/>
                    <a:ea typeface="Roboto Medium"/>
                    <a:cs typeface="Roboto Medium"/>
                    <a:sym typeface="Roboto Medium"/>
                  </a:rPr>
                  <a:t>Discrete / Continuous</a:t>
                </a:r>
                <a:endParaRPr sz="1100">
                  <a:solidFill>
                    <a:srgbClr val="FFFFFF"/>
                  </a:solidFill>
                  <a:latin typeface="Roboto"/>
                  <a:ea typeface="Roboto"/>
                  <a:cs typeface="Roboto"/>
                  <a:sym typeface="Roboto"/>
                </a:endParaRPr>
              </a:p>
            </p:txBody>
          </p:sp>
          <p:sp>
            <p:nvSpPr>
              <p:cNvPr id="265" name="Google Shape;265;p2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67" name="Google Shape;267;p26"/>
              <p:cNvSpPr/>
              <p:nvPr/>
            </p:nvSpPr>
            <p:spPr>
              <a:xfrm>
                <a:off x="4387852" y="2323750"/>
                <a:ext cx="30780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B786E"/>
                  </a:buClr>
                  <a:buSzPts val="1000"/>
                  <a:buFont typeface="Roboto"/>
                  <a:buChar char="●"/>
                </a:pPr>
                <a:r>
                  <a:rPr lang="en-GB" sz="1000">
                    <a:solidFill>
                      <a:srgbClr val="1B786E"/>
                    </a:solidFill>
                    <a:latin typeface="Roboto"/>
                    <a:ea typeface="Roboto"/>
                    <a:cs typeface="Roboto"/>
                    <a:sym typeface="Roboto"/>
                  </a:rPr>
                  <a:t>Does the environment have a discrete actions or states?</a:t>
                </a:r>
                <a:endParaRPr sz="1000">
                  <a:solidFill>
                    <a:srgbClr val="1B786E"/>
                  </a:solidFill>
                  <a:latin typeface="Roboto"/>
                  <a:ea typeface="Roboto"/>
                  <a:cs typeface="Roboto"/>
                  <a:sym typeface="Roboto"/>
                </a:endParaRPr>
              </a:p>
              <a:p>
                <a:pPr indent="-153499" lvl="1" marL="630000" rtl="0" algn="l">
                  <a:lnSpc>
                    <a:spcPct val="115000"/>
                  </a:lnSpc>
                  <a:spcBef>
                    <a:spcPts val="0"/>
                  </a:spcBef>
                  <a:spcAft>
                    <a:spcPts val="0"/>
                  </a:spcAft>
                  <a:buClr>
                    <a:srgbClr val="1B786E"/>
                  </a:buClr>
                  <a:buSzPts val="1000"/>
                  <a:buFont typeface="Roboto"/>
                  <a:buChar char="○"/>
                </a:pPr>
                <a:r>
                  <a:rPr i="1" lang="en-GB" sz="1000">
                    <a:solidFill>
                      <a:srgbClr val="1B786E"/>
                    </a:solidFill>
                    <a:latin typeface="Roboto"/>
                    <a:ea typeface="Roboto"/>
                    <a:cs typeface="Roboto"/>
                    <a:sym typeface="Roboto"/>
                  </a:rPr>
                  <a:t>Discrete. All positions and movements are in discrete domains.</a:t>
                </a:r>
                <a:endParaRPr i="1" sz="1000">
                  <a:solidFill>
                    <a:srgbClr val="1B786E"/>
                  </a:solidFill>
                  <a:latin typeface="Roboto"/>
                  <a:ea typeface="Roboto"/>
                  <a:cs typeface="Roboto"/>
                  <a:sym typeface="Roboto"/>
                </a:endParaRPr>
              </a:p>
            </p:txBody>
          </p:sp>
        </p:grpSp>
        <p:grpSp>
          <p:nvGrpSpPr>
            <p:cNvPr id="268" name="Google Shape;268;p26"/>
            <p:cNvGrpSpPr/>
            <p:nvPr/>
          </p:nvGrpSpPr>
          <p:grpSpPr>
            <a:xfrm>
              <a:off x="1593000" y="2904887"/>
              <a:ext cx="5957975" cy="643500"/>
              <a:chOff x="1593000" y="2322568"/>
              <a:chExt cx="5957975" cy="643500"/>
            </a:xfrm>
          </p:grpSpPr>
          <p:sp>
            <p:nvSpPr>
              <p:cNvPr id="269" name="Google Shape;269;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Medium"/>
                    <a:ea typeface="Roboto Medium"/>
                    <a:cs typeface="Roboto Medium"/>
                    <a:sym typeface="Roboto Medium"/>
                  </a:rPr>
                  <a:t>Static / Dynamic</a:t>
                </a:r>
                <a:endParaRPr sz="1100">
                  <a:solidFill>
                    <a:srgbClr val="FFFFFF"/>
                  </a:solidFill>
                  <a:latin typeface="Roboto"/>
                  <a:ea typeface="Roboto"/>
                  <a:cs typeface="Roboto"/>
                  <a:sym typeface="Roboto"/>
                </a:endParaRPr>
              </a:p>
            </p:txBody>
          </p:sp>
          <p:sp>
            <p:nvSpPr>
              <p:cNvPr id="273" name="Google Shape;273;p2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75" name="Google Shape;275;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B786E"/>
                  </a:buClr>
                  <a:buSzPts val="1000"/>
                  <a:buFont typeface="Roboto"/>
                  <a:buChar char="●"/>
                </a:pPr>
                <a:r>
                  <a:rPr lang="en-GB" sz="1000">
                    <a:solidFill>
                      <a:srgbClr val="1B786E"/>
                    </a:solidFill>
                    <a:latin typeface="Roboto"/>
                    <a:ea typeface="Roboto"/>
                    <a:cs typeface="Roboto"/>
                    <a:sym typeface="Roboto"/>
                  </a:rPr>
                  <a:t>Does the environment change while the agent deliberates?</a:t>
                </a:r>
                <a:endParaRPr sz="1000">
                  <a:solidFill>
                    <a:srgbClr val="1B786E"/>
                  </a:solidFill>
                  <a:latin typeface="Roboto"/>
                  <a:ea typeface="Roboto"/>
                  <a:cs typeface="Roboto"/>
                  <a:sym typeface="Roboto"/>
                </a:endParaRPr>
              </a:p>
              <a:p>
                <a:pPr indent="-153499" lvl="1" marL="630000" rtl="0" algn="l">
                  <a:lnSpc>
                    <a:spcPct val="115000"/>
                  </a:lnSpc>
                  <a:spcBef>
                    <a:spcPts val="0"/>
                  </a:spcBef>
                  <a:spcAft>
                    <a:spcPts val="0"/>
                  </a:spcAft>
                  <a:buClr>
                    <a:srgbClr val="1B786E"/>
                  </a:buClr>
                  <a:buSzPts val="1000"/>
                  <a:buFont typeface="Roboto"/>
                  <a:buChar char="○"/>
                </a:pPr>
                <a:r>
                  <a:rPr i="1" lang="en-GB" sz="1000">
                    <a:solidFill>
                      <a:srgbClr val="1B786E"/>
                    </a:solidFill>
                    <a:latin typeface="Roboto"/>
                    <a:ea typeface="Roboto"/>
                    <a:cs typeface="Roboto"/>
                    <a:sym typeface="Roboto"/>
                  </a:rPr>
                  <a:t>Static. When are you considering the next step, no changes in environment.</a:t>
                </a:r>
                <a:endParaRPr i="1" sz="1000">
                  <a:solidFill>
                    <a:srgbClr val="1B786E"/>
                  </a:solidFill>
                  <a:latin typeface="Roboto"/>
                  <a:ea typeface="Roboto"/>
                  <a:cs typeface="Roboto"/>
                  <a:sym typeface="Roboto"/>
                </a:endParaRPr>
              </a:p>
            </p:txBody>
          </p:sp>
        </p:grpSp>
        <p:grpSp>
          <p:nvGrpSpPr>
            <p:cNvPr id="276" name="Google Shape;276;p26"/>
            <p:cNvGrpSpPr/>
            <p:nvPr/>
          </p:nvGrpSpPr>
          <p:grpSpPr>
            <a:xfrm>
              <a:off x="1593000" y="2249994"/>
              <a:ext cx="5957975" cy="643500"/>
              <a:chOff x="1593000" y="2322568"/>
              <a:chExt cx="5957975" cy="643500"/>
            </a:xfrm>
          </p:grpSpPr>
          <p:sp>
            <p:nvSpPr>
              <p:cNvPr id="277" name="Google Shape;277;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Medium"/>
                    <a:ea typeface="Roboto Medium"/>
                    <a:cs typeface="Roboto Medium"/>
                    <a:sym typeface="Roboto Medium"/>
                  </a:rPr>
                  <a:t>Episodic / Sequential</a:t>
                </a:r>
                <a:endParaRPr sz="1100">
                  <a:solidFill>
                    <a:srgbClr val="FFFFFF"/>
                  </a:solidFill>
                  <a:latin typeface="Roboto"/>
                  <a:ea typeface="Roboto"/>
                  <a:cs typeface="Roboto"/>
                  <a:sym typeface="Roboto"/>
                </a:endParaRPr>
              </a:p>
            </p:txBody>
          </p:sp>
          <p:sp>
            <p:nvSpPr>
              <p:cNvPr id="281" name="Google Shape;281;p2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83" name="Google Shape;283;p26"/>
              <p:cNvSpPr/>
              <p:nvPr/>
            </p:nvSpPr>
            <p:spPr>
              <a:xfrm>
                <a:off x="4387852" y="2323744"/>
                <a:ext cx="30780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B786E"/>
                  </a:buClr>
                  <a:buSzPts val="1000"/>
                  <a:buFont typeface="Roboto"/>
                  <a:buChar char="●"/>
                </a:pPr>
                <a:r>
                  <a:rPr lang="en-GB" sz="1000">
                    <a:solidFill>
                      <a:srgbClr val="1B786E"/>
                    </a:solidFill>
                    <a:latin typeface="Roboto"/>
                    <a:ea typeface="Roboto"/>
                    <a:cs typeface="Roboto"/>
                    <a:sym typeface="Roboto"/>
                  </a:rPr>
                  <a:t>Does the agent require the memory of past actions to determine the next best actions, or only current percepts are important?</a:t>
                </a:r>
                <a:endParaRPr sz="1000">
                  <a:solidFill>
                    <a:srgbClr val="1B786E"/>
                  </a:solidFill>
                  <a:latin typeface="Roboto"/>
                  <a:ea typeface="Roboto"/>
                  <a:cs typeface="Roboto"/>
                  <a:sym typeface="Roboto"/>
                </a:endParaRPr>
              </a:p>
              <a:p>
                <a:pPr indent="-153499" lvl="1" marL="630000" rtl="0" algn="l">
                  <a:lnSpc>
                    <a:spcPct val="115000"/>
                  </a:lnSpc>
                  <a:spcBef>
                    <a:spcPts val="0"/>
                  </a:spcBef>
                  <a:spcAft>
                    <a:spcPts val="0"/>
                  </a:spcAft>
                  <a:buClr>
                    <a:srgbClr val="1B786E"/>
                  </a:buClr>
                  <a:buSzPts val="1000"/>
                  <a:buFont typeface="Roboto"/>
                  <a:buChar char="○"/>
                </a:pPr>
                <a:r>
                  <a:rPr i="1" lang="en-GB" sz="1000">
                    <a:solidFill>
                      <a:srgbClr val="1B786E"/>
                    </a:solidFill>
                    <a:latin typeface="Roboto"/>
                    <a:ea typeface="Roboto"/>
                    <a:cs typeface="Roboto"/>
                    <a:sym typeface="Roboto"/>
                  </a:rPr>
                  <a:t>Sequential. The actions are based on previous outcomes.</a:t>
                </a:r>
                <a:endParaRPr i="1" sz="1000">
                  <a:solidFill>
                    <a:srgbClr val="1B786E"/>
                  </a:solidFill>
                  <a:latin typeface="Roboto"/>
                  <a:ea typeface="Roboto"/>
                  <a:cs typeface="Roboto"/>
                  <a:sym typeface="Roboto"/>
                </a:endParaRPr>
              </a:p>
            </p:txBody>
          </p:sp>
        </p:grpSp>
        <p:grpSp>
          <p:nvGrpSpPr>
            <p:cNvPr id="284" name="Google Shape;284;p26"/>
            <p:cNvGrpSpPr/>
            <p:nvPr/>
          </p:nvGrpSpPr>
          <p:grpSpPr>
            <a:xfrm>
              <a:off x="1593000" y="1595135"/>
              <a:ext cx="5957975" cy="643500"/>
              <a:chOff x="1593000" y="2322568"/>
              <a:chExt cx="5957975" cy="643500"/>
            </a:xfrm>
          </p:grpSpPr>
          <p:sp>
            <p:nvSpPr>
              <p:cNvPr id="285" name="Google Shape;285;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Medium"/>
                    <a:ea typeface="Roboto Medium"/>
                    <a:cs typeface="Roboto Medium"/>
                    <a:sym typeface="Roboto Medium"/>
                  </a:rPr>
                  <a:t>Deterministic / Nondeterministic</a:t>
                </a:r>
                <a:endParaRPr sz="1100">
                  <a:solidFill>
                    <a:srgbClr val="FFFFFF"/>
                  </a:solidFill>
                  <a:latin typeface="Roboto"/>
                  <a:ea typeface="Roboto"/>
                  <a:cs typeface="Roboto"/>
                  <a:sym typeface="Roboto"/>
                </a:endParaRPr>
              </a:p>
            </p:txBody>
          </p:sp>
          <p:sp>
            <p:nvSpPr>
              <p:cNvPr id="289" name="Google Shape;289;p2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91" name="Google Shape;291;p26"/>
              <p:cNvSpPr/>
              <p:nvPr/>
            </p:nvSpPr>
            <p:spPr>
              <a:xfrm>
                <a:off x="4387852" y="2323756"/>
                <a:ext cx="30780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B786E"/>
                  </a:buClr>
                  <a:buSzPts val="1000"/>
                  <a:buFont typeface="Roboto"/>
                  <a:buChar char="●"/>
                </a:pPr>
                <a:r>
                  <a:rPr lang="en-GB" sz="1000">
                    <a:solidFill>
                      <a:srgbClr val="1B786E"/>
                    </a:solidFill>
                    <a:latin typeface="Roboto"/>
                    <a:ea typeface="Roboto"/>
                    <a:cs typeface="Roboto"/>
                    <a:sym typeface="Roboto"/>
                  </a:rPr>
                  <a:t>Can the next state be completely determined by the current state and action taken?</a:t>
                </a:r>
                <a:endParaRPr sz="1000">
                  <a:solidFill>
                    <a:srgbClr val="1B786E"/>
                  </a:solidFill>
                  <a:latin typeface="Roboto"/>
                  <a:ea typeface="Roboto"/>
                  <a:cs typeface="Roboto"/>
                  <a:sym typeface="Roboto"/>
                </a:endParaRPr>
              </a:p>
              <a:p>
                <a:pPr indent="-153499" lvl="1" marL="630000" rtl="0" algn="l">
                  <a:lnSpc>
                    <a:spcPct val="115000"/>
                  </a:lnSpc>
                  <a:spcBef>
                    <a:spcPts val="0"/>
                  </a:spcBef>
                  <a:spcAft>
                    <a:spcPts val="0"/>
                  </a:spcAft>
                  <a:buClr>
                    <a:srgbClr val="1B786E"/>
                  </a:buClr>
                  <a:buSzPts val="1000"/>
                  <a:buFont typeface="Roboto"/>
                  <a:buChar char="○"/>
                </a:pPr>
                <a:r>
                  <a:rPr i="1" lang="en-GB" sz="1000">
                    <a:solidFill>
                      <a:srgbClr val="1B786E"/>
                    </a:solidFill>
                    <a:latin typeface="Roboto"/>
                    <a:ea typeface="Roboto"/>
                    <a:cs typeface="Roboto"/>
                    <a:sym typeface="Roboto"/>
                  </a:rPr>
                  <a:t>Nondeterministic. Mines are randomly </a:t>
                </a:r>
                <a:r>
                  <a:rPr i="1" lang="en-GB" sz="1000">
                    <a:solidFill>
                      <a:srgbClr val="1B786E"/>
                    </a:solidFill>
                    <a:latin typeface="Roboto"/>
                    <a:ea typeface="Roboto"/>
                    <a:cs typeface="Roboto"/>
                    <a:sym typeface="Roboto"/>
                  </a:rPr>
                  <a:t>placed</a:t>
                </a:r>
                <a:r>
                  <a:rPr i="1" lang="en-GB" sz="1000">
                    <a:solidFill>
                      <a:srgbClr val="1B786E"/>
                    </a:solidFill>
                    <a:latin typeface="Roboto"/>
                    <a:ea typeface="Roboto"/>
                    <a:cs typeface="Roboto"/>
                    <a:sym typeface="Roboto"/>
                  </a:rPr>
                  <a:t> in diff. positions.</a:t>
                </a:r>
                <a:endParaRPr i="1" sz="1000">
                  <a:solidFill>
                    <a:srgbClr val="1B786E"/>
                  </a:solidFill>
                  <a:latin typeface="Roboto"/>
                  <a:ea typeface="Roboto"/>
                  <a:cs typeface="Roboto"/>
                  <a:sym typeface="Roboto"/>
                </a:endParaRPr>
              </a:p>
            </p:txBody>
          </p:sp>
        </p:grpSp>
        <p:grpSp>
          <p:nvGrpSpPr>
            <p:cNvPr id="292" name="Google Shape;292;p26"/>
            <p:cNvGrpSpPr/>
            <p:nvPr/>
          </p:nvGrpSpPr>
          <p:grpSpPr>
            <a:xfrm>
              <a:off x="1593000" y="940260"/>
              <a:ext cx="5957975" cy="643500"/>
              <a:chOff x="1593000" y="2322568"/>
              <a:chExt cx="5957975" cy="643500"/>
            </a:xfrm>
          </p:grpSpPr>
          <p:sp>
            <p:nvSpPr>
              <p:cNvPr id="293" name="Google Shape;293;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Medium"/>
                    <a:ea typeface="Roboto Medium"/>
                    <a:cs typeface="Roboto Medium"/>
                    <a:sym typeface="Roboto Medium"/>
                  </a:rPr>
                  <a:t>Accessible / Inaccessible</a:t>
                </a:r>
                <a:endParaRPr sz="1100">
                  <a:solidFill>
                    <a:srgbClr val="FFFFFF"/>
                  </a:solidFill>
                  <a:latin typeface="Roboto"/>
                  <a:ea typeface="Roboto"/>
                  <a:cs typeface="Roboto"/>
                  <a:sym typeface="Roboto"/>
                </a:endParaRPr>
              </a:p>
            </p:txBody>
          </p:sp>
          <p:sp>
            <p:nvSpPr>
              <p:cNvPr id="297" name="Google Shape;297;p2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99" name="Google Shape;299;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B786E"/>
                  </a:buClr>
                  <a:buSzPts val="1000"/>
                  <a:buFont typeface="Roboto"/>
                  <a:buChar char="●"/>
                </a:pPr>
                <a:r>
                  <a:rPr lang="en-GB" sz="1000">
                    <a:solidFill>
                      <a:srgbClr val="1B786E"/>
                    </a:solidFill>
                    <a:latin typeface="Roboto"/>
                    <a:ea typeface="Roboto"/>
                    <a:cs typeface="Roboto"/>
                    <a:sym typeface="Roboto"/>
                  </a:rPr>
                  <a:t>Does the agent know the complete environment state?</a:t>
                </a:r>
                <a:endParaRPr sz="1000">
                  <a:solidFill>
                    <a:srgbClr val="1B786E"/>
                  </a:solidFill>
                  <a:latin typeface="Roboto"/>
                  <a:ea typeface="Roboto"/>
                  <a:cs typeface="Roboto"/>
                  <a:sym typeface="Roboto"/>
                </a:endParaRPr>
              </a:p>
              <a:p>
                <a:pPr indent="-153499" lvl="1" marL="630000" rtl="0" algn="l">
                  <a:lnSpc>
                    <a:spcPct val="115000"/>
                  </a:lnSpc>
                  <a:spcBef>
                    <a:spcPts val="0"/>
                  </a:spcBef>
                  <a:spcAft>
                    <a:spcPts val="0"/>
                  </a:spcAft>
                  <a:buClr>
                    <a:srgbClr val="1B786E"/>
                  </a:buClr>
                  <a:buSzPts val="1000"/>
                  <a:buFont typeface="Roboto"/>
                  <a:buChar char="○"/>
                </a:pPr>
                <a:r>
                  <a:rPr i="1" lang="en-GB" sz="1000">
                    <a:solidFill>
                      <a:srgbClr val="1B786E"/>
                    </a:solidFill>
                    <a:latin typeface="Roboto"/>
                    <a:ea typeface="Roboto"/>
                    <a:cs typeface="Roboto"/>
                    <a:sym typeface="Roboto"/>
                  </a:rPr>
                  <a:t>Inaccessible. Mines are hidden so imperfect information.</a:t>
                </a:r>
                <a:endParaRPr i="1" sz="1000">
                  <a:solidFill>
                    <a:srgbClr val="1B786E"/>
                  </a:solidFill>
                  <a:latin typeface="Roboto"/>
                  <a:ea typeface="Roboto"/>
                  <a:cs typeface="Roboto"/>
                  <a:sym typeface="Robo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 Quiz</a:t>
            </a:r>
            <a:endParaRPr/>
          </a:p>
        </p:txBody>
      </p:sp>
      <p:sp>
        <p:nvSpPr>
          <p:cNvPr id="305" name="Google Shape;30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kind of observing environments are present in artificial intelligence?</a:t>
            </a:r>
            <a:endParaRPr/>
          </a:p>
          <a:p>
            <a:pPr indent="-342900" lvl="0" marL="457200" rtl="0" algn="l">
              <a:spcBef>
                <a:spcPts val="1600"/>
              </a:spcBef>
              <a:spcAft>
                <a:spcPts val="0"/>
              </a:spcAft>
              <a:buSzPts val="1800"/>
              <a:buAutoNum type="alphaUcPeriod"/>
            </a:pPr>
            <a:r>
              <a:rPr lang="en-GB"/>
              <a:t>Partial</a:t>
            </a:r>
            <a:endParaRPr/>
          </a:p>
          <a:p>
            <a:pPr indent="-342900" lvl="0" marL="457200" rtl="0" algn="l">
              <a:spcBef>
                <a:spcPts val="0"/>
              </a:spcBef>
              <a:spcAft>
                <a:spcPts val="0"/>
              </a:spcAft>
              <a:buSzPts val="1800"/>
              <a:buAutoNum type="alphaUcPeriod"/>
            </a:pPr>
            <a:r>
              <a:rPr lang="en-GB"/>
              <a:t>Fully</a:t>
            </a:r>
            <a:endParaRPr/>
          </a:p>
          <a:p>
            <a:pPr indent="-342900" lvl="0" marL="457200" rtl="0" algn="l">
              <a:spcBef>
                <a:spcPts val="0"/>
              </a:spcBef>
              <a:spcAft>
                <a:spcPts val="0"/>
              </a:spcAft>
              <a:buSzPts val="1800"/>
              <a:buAutoNum type="alphaUcPeriod"/>
            </a:pPr>
            <a:r>
              <a:rPr lang="en-GB"/>
              <a:t>Learning</a:t>
            </a:r>
            <a:endParaRPr/>
          </a:p>
          <a:p>
            <a:pPr indent="-342900" lvl="0" marL="457200" rtl="0" algn="l">
              <a:spcBef>
                <a:spcPts val="0"/>
              </a:spcBef>
              <a:spcAft>
                <a:spcPts val="0"/>
              </a:spcAft>
              <a:buSzPts val="1800"/>
              <a:buAutoNum type="alphaUcPeriod"/>
            </a:pPr>
            <a:r>
              <a:rPr lang="en-GB"/>
              <a:t>Both Partial &amp; Fully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of a Problem-Solving Agent</a:t>
            </a:r>
            <a:endParaRPr/>
          </a:p>
        </p:txBody>
      </p:sp>
      <p:sp>
        <p:nvSpPr>
          <p:cNvPr id="311" name="Google Shape;31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onsider the expected outcomes of different possible sequences of actions that lead to states of known value.</a:t>
            </a:r>
            <a:endParaRPr/>
          </a:p>
          <a:p>
            <a:pPr indent="0" lvl="0" marL="0" rtl="0" algn="l">
              <a:spcBef>
                <a:spcPts val="1600"/>
              </a:spcBef>
              <a:spcAft>
                <a:spcPts val="0"/>
              </a:spcAft>
              <a:buNone/>
            </a:pPr>
            <a:r>
              <a:rPr lang="en-GB"/>
              <a:t>Steps:</a:t>
            </a:r>
            <a:endParaRPr/>
          </a:p>
          <a:p>
            <a:pPr indent="-342900" lvl="0" marL="457200" rtl="0" algn="l">
              <a:spcBef>
                <a:spcPts val="0"/>
              </a:spcBef>
              <a:spcAft>
                <a:spcPts val="0"/>
              </a:spcAft>
              <a:buSzPts val="1800"/>
              <a:buAutoNum type="arabicPeriod"/>
            </a:pPr>
            <a:r>
              <a:rPr lang="en-GB"/>
              <a:t>Goal formulation            </a:t>
            </a:r>
            <a:r>
              <a:rPr lang="en-GB">
                <a:solidFill>
                  <a:srgbClr val="8E7CC3"/>
                </a:solidFill>
              </a:rPr>
              <a:t>eg. minimise Time / Distance</a:t>
            </a:r>
            <a:endParaRPr>
              <a:solidFill>
                <a:srgbClr val="8E7CC3"/>
              </a:solidFill>
            </a:endParaRPr>
          </a:p>
          <a:p>
            <a:pPr indent="-342900" lvl="0" marL="457200" rtl="0" algn="l">
              <a:spcBef>
                <a:spcPts val="0"/>
              </a:spcBef>
              <a:spcAft>
                <a:spcPts val="0"/>
              </a:spcAft>
              <a:buSzPts val="1800"/>
              <a:buAutoNum type="arabicPeriod"/>
            </a:pPr>
            <a:r>
              <a:rPr lang="en-GB"/>
              <a:t>Problem formulation</a:t>
            </a:r>
            <a:endParaRPr/>
          </a:p>
          <a:p>
            <a:pPr indent="-342900" lvl="0" marL="457200" rtl="0" algn="l">
              <a:spcBef>
                <a:spcPts val="0"/>
              </a:spcBef>
              <a:spcAft>
                <a:spcPts val="0"/>
              </a:spcAft>
              <a:buSzPts val="1800"/>
              <a:buAutoNum type="arabicPeriod"/>
            </a:pPr>
            <a:r>
              <a:rPr lang="en-GB"/>
              <a:t>Search process</a:t>
            </a:r>
            <a:endParaRPr/>
          </a:p>
          <a:p>
            <a:pPr indent="0" lvl="0" marL="457200" rtl="0" algn="l">
              <a:spcBef>
                <a:spcPts val="0"/>
              </a:spcBef>
              <a:spcAft>
                <a:spcPts val="0"/>
              </a:spcAft>
              <a:buNone/>
            </a:pPr>
            <a:r>
              <a:rPr lang="en-GB"/>
              <a:t>• No knowledge → uninformed search</a:t>
            </a:r>
            <a:endParaRPr/>
          </a:p>
          <a:p>
            <a:pPr indent="0" lvl="0" marL="457200" rtl="0" algn="l">
              <a:spcBef>
                <a:spcPts val="0"/>
              </a:spcBef>
              <a:spcAft>
                <a:spcPts val="0"/>
              </a:spcAft>
              <a:buNone/>
            </a:pPr>
            <a:r>
              <a:rPr lang="en-GB"/>
              <a:t>• Knowledge → informed search</a:t>
            </a:r>
            <a:endParaRPr/>
          </a:p>
          <a:p>
            <a:pPr indent="-342900" lvl="0" marL="457200" rtl="0" algn="l">
              <a:spcBef>
                <a:spcPts val="0"/>
              </a:spcBef>
              <a:spcAft>
                <a:spcPts val="0"/>
              </a:spcAft>
              <a:buSzPts val="1800"/>
              <a:buAutoNum type="arabicPeriod"/>
            </a:pPr>
            <a:r>
              <a:rPr lang="en-GB"/>
              <a:t>Action execution (follow the recommended route)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Formulation</a:t>
            </a:r>
            <a:endParaRPr/>
          </a:p>
        </p:txBody>
      </p:sp>
      <p:sp>
        <p:nvSpPr>
          <p:cNvPr id="317" name="Google Shape;31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Initial state	- eg. starting position</a:t>
            </a:r>
            <a:endParaRPr/>
          </a:p>
          <a:p>
            <a:pPr indent="-342900" lvl="0" marL="457200" rtl="0" algn="l">
              <a:spcBef>
                <a:spcPts val="0"/>
              </a:spcBef>
              <a:spcAft>
                <a:spcPts val="0"/>
              </a:spcAft>
              <a:buSzPts val="1800"/>
              <a:buChar char="●"/>
            </a:pPr>
            <a:r>
              <a:rPr lang="en-GB"/>
              <a:t>Actions set	- eg. up, down, blink</a:t>
            </a:r>
            <a:endParaRPr/>
          </a:p>
          <a:p>
            <a:pPr indent="-342900" lvl="0" marL="457200" rtl="0" algn="l">
              <a:spcBef>
                <a:spcPts val="0"/>
              </a:spcBef>
              <a:spcAft>
                <a:spcPts val="0"/>
              </a:spcAft>
              <a:buSzPts val="1800"/>
              <a:buChar char="●"/>
            </a:pPr>
            <a:r>
              <a:rPr lang="en-GB"/>
              <a:t>State space	- all the states reachable, may be infinite</a:t>
            </a:r>
            <a:endParaRPr/>
          </a:p>
          <a:p>
            <a:pPr indent="-342900" lvl="0" marL="457200" rtl="0" algn="l">
              <a:spcBef>
                <a:spcPts val="0"/>
              </a:spcBef>
              <a:spcAft>
                <a:spcPts val="0"/>
              </a:spcAft>
              <a:buSzPts val="1800"/>
              <a:buChar char="●"/>
            </a:pPr>
            <a:r>
              <a:rPr lang="en-GB"/>
              <a:t>Goal test	- what is the goal, may have &gt;1 states</a:t>
            </a:r>
            <a:endParaRPr/>
          </a:p>
          <a:p>
            <a:pPr indent="-342900" lvl="0" marL="457200" rtl="0" algn="l">
              <a:spcBef>
                <a:spcPts val="0"/>
              </a:spcBef>
              <a:spcAft>
                <a:spcPts val="0"/>
              </a:spcAft>
              <a:buSzPts val="1800"/>
              <a:buChar char="●"/>
            </a:pPr>
            <a:r>
              <a:rPr lang="en-GB"/>
              <a:t>Cost function = Search cost (“offline”)</a:t>
            </a:r>
            <a:br>
              <a:rPr lang="en-GB"/>
            </a:br>
            <a:r>
              <a:rPr lang="en-GB"/>
              <a:t>                         + Execution cost (“online”)</a:t>
            </a:r>
            <a:endParaRPr/>
          </a:p>
          <a:p>
            <a:pPr indent="-317500" lvl="1" marL="914400" rtl="0" algn="l">
              <a:spcBef>
                <a:spcPts val="0"/>
              </a:spcBef>
              <a:spcAft>
                <a:spcPts val="0"/>
              </a:spcAft>
              <a:buSzPts val="1400"/>
              <a:buChar char="○"/>
            </a:pPr>
            <a:r>
              <a:rPr lang="en-GB"/>
              <a:t>Trade-off is required, a “good enough” solution can be</a:t>
            </a:r>
            <a:br>
              <a:rPr lang="en-GB"/>
            </a:br>
            <a:r>
              <a:rPr lang="en-GB"/>
              <a:t>found in a shorter time</a:t>
            </a:r>
            <a:endParaRPr/>
          </a:p>
          <a:p>
            <a:pPr indent="-342900" lvl="0" marL="457200" rtl="0" algn="l">
              <a:spcBef>
                <a:spcPts val="0"/>
              </a:spcBef>
              <a:spcAft>
                <a:spcPts val="0"/>
              </a:spcAft>
              <a:buSzPts val="1800"/>
              <a:buChar char="●"/>
            </a:pPr>
            <a:r>
              <a:rPr lang="en-GB"/>
              <a:t>Solution can be a path / a sequence of actions</a:t>
            </a:r>
            <a:endParaRPr/>
          </a:p>
        </p:txBody>
      </p:sp>
      <p:pic>
        <p:nvPicPr>
          <p:cNvPr id="318" name="Google Shape;318;p29"/>
          <p:cNvPicPr preferRelativeResize="0"/>
          <p:nvPr/>
        </p:nvPicPr>
        <p:blipFill>
          <a:blip r:embed="rId3">
            <a:alphaModFix/>
          </a:blip>
          <a:stretch>
            <a:fillRect/>
          </a:stretch>
        </p:blipFill>
        <p:spPr>
          <a:xfrm>
            <a:off x="6476050" y="1192399"/>
            <a:ext cx="2212575" cy="2758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Try Yourselves!		</a:t>
            </a:r>
            <a:r>
              <a:rPr lang="en-GB"/>
              <a:t>				   </a:t>
            </a:r>
            <a:r>
              <a:rPr lang="en-GB" sz="1600">
                <a:solidFill>
                  <a:srgbClr val="666666"/>
                </a:solidFill>
              </a:rPr>
              <a:t>(Example: Computer Networking)</a:t>
            </a:r>
            <a:endParaRPr/>
          </a:p>
        </p:txBody>
      </p:sp>
      <p:sp>
        <p:nvSpPr>
          <p:cNvPr id="324" name="Google Shape;32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Initial state </a:t>
            </a:r>
            <a:endParaRPr/>
          </a:p>
          <a:p>
            <a:pPr indent="-342900" lvl="0" marL="457200" rtl="0" algn="l">
              <a:spcBef>
                <a:spcPts val="0"/>
              </a:spcBef>
              <a:spcAft>
                <a:spcPts val="0"/>
              </a:spcAft>
              <a:buSzPts val="1800"/>
              <a:buChar char="●"/>
            </a:pPr>
            <a:r>
              <a:rPr lang="en-GB"/>
              <a:t>Actions set</a:t>
            </a:r>
            <a:endParaRPr/>
          </a:p>
          <a:p>
            <a:pPr indent="-342900" lvl="0" marL="457200" rtl="0" algn="l">
              <a:spcBef>
                <a:spcPts val="0"/>
              </a:spcBef>
              <a:spcAft>
                <a:spcPts val="0"/>
              </a:spcAft>
              <a:buSzPts val="1800"/>
              <a:buChar char="●"/>
            </a:pPr>
            <a:r>
              <a:rPr lang="en-GB"/>
              <a:t>State space</a:t>
            </a:r>
            <a:endParaRPr/>
          </a:p>
          <a:p>
            <a:pPr indent="-342900" lvl="0" marL="457200" rtl="0" algn="l">
              <a:spcBef>
                <a:spcPts val="0"/>
              </a:spcBef>
              <a:spcAft>
                <a:spcPts val="0"/>
              </a:spcAft>
              <a:buSzPts val="1800"/>
              <a:buChar char="●"/>
            </a:pPr>
            <a:r>
              <a:rPr lang="en-GB"/>
              <a:t>Goal test</a:t>
            </a:r>
            <a:endParaRPr/>
          </a:p>
          <a:p>
            <a:pPr indent="-342900" lvl="0" marL="457200" rtl="0" algn="l">
              <a:spcBef>
                <a:spcPts val="0"/>
              </a:spcBef>
              <a:spcAft>
                <a:spcPts val="0"/>
              </a:spcAft>
              <a:buSzPts val="1800"/>
              <a:buChar char="●"/>
            </a:pPr>
            <a:r>
              <a:rPr lang="en-GB"/>
              <a:t>Cost function</a:t>
            </a:r>
            <a:endParaRPr/>
          </a:p>
        </p:txBody>
      </p:sp>
      <p:pic>
        <p:nvPicPr>
          <p:cNvPr id="325" name="Google Shape;325;p30"/>
          <p:cNvPicPr preferRelativeResize="0"/>
          <p:nvPr/>
        </p:nvPicPr>
        <p:blipFill>
          <a:blip r:embed="rId3">
            <a:alphaModFix/>
          </a:blip>
          <a:stretch>
            <a:fillRect/>
          </a:stretch>
        </p:blipFill>
        <p:spPr>
          <a:xfrm>
            <a:off x="3319567" y="1152475"/>
            <a:ext cx="5403909" cy="3551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Search</a:t>
            </a:r>
            <a:endParaRPr/>
          </a:p>
        </p:txBody>
      </p:sp>
      <p:sp>
        <p:nvSpPr>
          <p:cNvPr id="331" name="Google Shape;331;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Search algorithm</a:t>
            </a:r>
            <a:endParaRPr/>
          </a:p>
        </p:txBody>
      </p:sp>
      <p:sp>
        <p:nvSpPr>
          <p:cNvPr id="337" name="Google Shape;337;p3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Traversing the state space along a “frontier”</a:t>
            </a:r>
            <a:endParaRPr/>
          </a:p>
          <a:p>
            <a:pPr indent="-317500" lvl="1" marL="914400" rtl="0" algn="l">
              <a:spcBef>
                <a:spcPts val="0"/>
              </a:spcBef>
              <a:spcAft>
                <a:spcPts val="0"/>
              </a:spcAft>
              <a:buSzPts val="1400"/>
              <a:buChar char="○"/>
            </a:pPr>
            <a:r>
              <a:rPr lang="en-GB"/>
              <a:t>Frontier: Foremost unexpanded nodes</a:t>
            </a:r>
            <a:endParaRPr/>
          </a:p>
          <a:p>
            <a:pPr indent="-342900" lvl="0" marL="457200" rtl="0" algn="l">
              <a:spcBef>
                <a:spcPts val="0"/>
              </a:spcBef>
              <a:spcAft>
                <a:spcPts val="0"/>
              </a:spcAft>
              <a:buSzPts val="1800"/>
              <a:buChar char="●"/>
            </a:pPr>
            <a:r>
              <a:rPr lang="en-GB"/>
              <a:t>Explored nodes are stored in a “explored set” so that we don’t expand it again</a:t>
            </a:r>
            <a:endParaRPr/>
          </a:p>
        </p:txBody>
      </p:sp>
      <p:pic>
        <p:nvPicPr>
          <p:cNvPr id="338" name="Google Shape;338;p32"/>
          <p:cNvPicPr preferRelativeResize="0"/>
          <p:nvPr/>
        </p:nvPicPr>
        <p:blipFill>
          <a:blip r:embed="rId3">
            <a:alphaModFix/>
          </a:blip>
          <a:stretch>
            <a:fillRect/>
          </a:stretch>
        </p:blipFill>
        <p:spPr>
          <a:xfrm>
            <a:off x="4781650" y="1017725"/>
            <a:ext cx="3967899" cy="355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Search strategy</a:t>
            </a:r>
            <a:endParaRPr/>
          </a:p>
        </p:txBody>
      </p:sp>
      <p:sp>
        <p:nvSpPr>
          <p:cNvPr id="344" name="Google Shape;344;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We need a search strategy to determine which node to expand</a:t>
            </a:r>
            <a:endParaRPr/>
          </a:p>
          <a:p>
            <a:pPr indent="-342900" lvl="0" marL="457200" rtl="0" algn="l">
              <a:spcBef>
                <a:spcPts val="0"/>
              </a:spcBef>
              <a:spcAft>
                <a:spcPts val="0"/>
              </a:spcAft>
              <a:buSzPts val="1800"/>
              <a:buChar char="●"/>
            </a:pPr>
            <a:r>
              <a:rPr lang="en-GB"/>
              <a:t>Classified according to:</a:t>
            </a:r>
            <a:endParaRPr/>
          </a:p>
          <a:p>
            <a:pPr indent="-317500" lvl="1" marL="914400" rtl="0" algn="l">
              <a:spcBef>
                <a:spcPts val="0"/>
              </a:spcBef>
              <a:spcAft>
                <a:spcPts val="0"/>
              </a:spcAft>
              <a:buSzPts val="1400"/>
              <a:buChar char="○"/>
            </a:pPr>
            <a:r>
              <a:rPr lang="en-GB"/>
              <a:t>Termination: Guaranteed to terminate no matter how large the state space</a:t>
            </a:r>
            <a:endParaRPr/>
          </a:p>
          <a:p>
            <a:pPr indent="-317500" lvl="1" marL="914400" rtl="0" algn="l">
              <a:spcBef>
                <a:spcPts val="0"/>
              </a:spcBef>
              <a:spcAft>
                <a:spcPts val="0"/>
              </a:spcAft>
              <a:buSzPts val="1400"/>
              <a:buChar char="○"/>
            </a:pPr>
            <a:r>
              <a:rPr lang="en-GB"/>
              <a:t>Completeness: Guaranteed to find a solution (if there is one)</a:t>
            </a:r>
            <a:endParaRPr/>
          </a:p>
          <a:p>
            <a:pPr indent="-317500" lvl="1" marL="914400" rtl="0" algn="l">
              <a:spcBef>
                <a:spcPts val="0"/>
              </a:spcBef>
              <a:spcAft>
                <a:spcPts val="0"/>
              </a:spcAft>
              <a:buSzPts val="1400"/>
              <a:buChar char="○"/>
            </a:pPr>
            <a:r>
              <a:rPr lang="en-GB"/>
              <a:t>Time complexity: Total number of nodes expanded/generated</a:t>
            </a:r>
            <a:endParaRPr/>
          </a:p>
          <a:p>
            <a:pPr indent="-317500" lvl="1" marL="914400" rtl="0" algn="l">
              <a:spcBef>
                <a:spcPts val="0"/>
              </a:spcBef>
              <a:spcAft>
                <a:spcPts val="0"/>
              </a:spcAft>
              <a:buSzPts val="1400"/>
              <a:buChar char="○"/>
            </a:pPr>
            <a:r>
              <a:rPr lang="en-GB"/>
              <a:t>Space complexity: Maximum number of nodes in memory at any one time</a:t>
            </a:r>
            <a:endParaRPr/>
          </a:p>
          <a:p>
            <a:pPr indent="-317500" lvl="1" marL="914400" rtl="0" algn="l">
              <a:spcBef>
                <a:spcPts val="0"/>
              </a:spcBef>
              <a:spcAft>
                <a:spcPts val="0"/>
              </a:spcAft>
              <a:buSzPts val="1400"/>
              <a:buChar char="○"/>
            </a:pPr>
            <a:r>
              <a:rPr lang="en-GB"/>
              <a:t>Optimality: Guaranteed to find the best (?) solution (if there is one)</a:t>
            </a:r>
            <a:endParaRPr/>
          </a:p>
        </p:txBody>
      </p:sp>
      <p:grpSp>
        <p:nvGrpSpPr>
          <p:cNvPr id="345" name="Google Shape;345;p33"/>
          <p:cNvGrpSpPr/>
          <p:nvPr/>
        </p:nvGrpSpPr>
        <p:grpSpPr>
          <a:xfrm>
            <a:off x="5225775" y="1250425"/>
            <a:ext cx="3221100" cy="3220500"/>
            <a:chOff x="2961500" y="961400"/>
            <a:chExt cx="3221100" cy="3220500"/>
          </a:xfrm>
        </p:grpSpPr>
        <p:sp>
          <p:nvSpPr>
            <p:cNvPr id="346" name="Google Shape;346;p33"/>
            <p:cNvSpPr/>
            <p:nvPr/>
          </p:nvSpPr>
          <p:spPr>
            <a:xfrm>
              <a:off x="2961500" y="961400"/>
              <a:ext cx="3221100" cy="3220500"/>
            </a:xfrm>
            <a:prstGeom prst="ellipse">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nvSpPr>
          <p:spPr>
            <a:xfrm>
              <a:off x="3782900" y="1200950"/>
              <a:ext cx="1578000" cy="7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Complete algorithm</a:t>
              </a:r>
              <a:endParaRPr sz="1000">
                <a:solidFill>
                  <a:srgbClr val="FFFFFF"/>
                </a:solidFill>
                <a:latin typeface="Roboto"/>
                <a:ea typeface="Roboto"/>
                <a:cs typeface="Roboto"/>
                <a:sym typeface="Roboto"/>
              </a:endParaRPr>
            </a:p>
          </p:txBody>
        </p:sp>
      </p:grpSp>
      <p:grpSp>
        <p:nvGrpSpPr>
          <p:cNvPr id="348" name="Google Shape;348;p33"/>
          <p:cNvGrpSpPr/>
          <p:nvPr/>
        </p:nvGrpSpPr>
        <p:grpSpPr>
          <a:xfrm>
            <a:off x="5738325" y="2275225"/>
            <a:ext cx="2195700" cy="2195700"/>
            <a:chOff x="3474050" y="1986200"/>
            <a:chExt cx="2195700" cy="2195700"/>
          </a:xfrm>
        </p:grpSpPr>
        <p:sp>
          <p:nvSpPr>
            <p:cNvPr id="349" name="Google Shape;349;p33"/>
            <p:cNvSpPr/>
            <p:nvPr/>
          </p:nvSpPr>
          <p:spPr>
            <a:xfrm>
              <a:off x="3474050" y="1986200"/>
              <a:ext cx="2195700" cy="2195700"/>
            </a:xfrm>
            <a:prstGeom prst="ellips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txBox="1"/>
            <p:nvPr/>
          </p:nvSpPr>
          <p:spPr>
            <a:xfrm>
              <a:off x="3833274" y="2817050"/>
              <a:ext cx="14772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Optimal algorithm</a:t>
              </a:r>
              <a:endParaRPr sz="1000">
                <a:solidFill>
                  <a:srgbClr val="FFFFFF"/>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Search strategy (cont.)</a:t>
            </a:r>
            <a:endParaRPr/>
          </a:p>
        </p:txBody>
      </p:sp>
      <p:sp>
        <p:nvSpPr>
          <p:cNvPr id="356" name="Google Shape;35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Uninformed search strategies (Blind search)</a:t>
            </a:r>
            <a:endParaRPr/>
          </a:p>
          <a:p>
            <a:pPr indent="-317500" lvl="1" marL="914400" rtl="0" algn="l">
              <a:spcBef>
                <a:spcPts val="0"/>
              </a:spcBef>
              <a:spcAft>
                <a:spcPts val="0"/>
              </a:spcAft>
              <a:buSzPts val="1400"/>
              <a:buChar char="○"/>
            </a:pPr>
            <a:r>
              <a:rPr lang="en-GB"/>
              <a:t>Use only problem definition: no information about goal state at all</a:t>
            </a:r>
            <a:endParaRPr/>
          </a:p>
          <a:p>
            <a:pPr indent="-317500" lvl="2" marL="1371600" rtl="0" algn="l">
              <a:spcBef>
                <a:spcPts val="0"/>
              </a:spcBef>
              <a:spcAft>
                <a:spcPts val="0"/>
              </a:spcAft>
              <a:buSzPts val="1400"/>
              <a:buChar char="■"/>
            </a:pPr>
            <a:r>
              <a:rPr lang="en-GB"/>
              <a:t>Breadth-first search</a:t>
            </a:r>
            <a:endParaRPr/>
          </a:p>
          <a:p>
            <a:pPr indent="-317500" lvl="3" marL="1828800" rtl="0" algn="l">
              <a:spcBef>
                <a:spcPts val="0"/>
              </a:spcBef>
              <a:spcAft>
                <a:spcPts val="0"/>
              </a:spcAft>
              <a:buSzPts val="1400"/>
              <a:buChar char="●"/>
            </a:pPr>
            <a:r>
              <a:rPr lang="en-GB"/>
              <a:t>Uniform-cost search</a:t>
            </a:r>
            <a:endParaRPr/>
          </a:p>
          <a:p>
            <a:pPr indent="-317500" lvl="2" marL="1371600" rtl="0" algn="l">
              <a:spcBef>
                <a:spcPts val="0"/>
              </a:spcBef>
              <a:spcAft>
                <a:spcPts val="0"/>
              </a:spcAft>
              <a:buSzPts val="1400"/>
              <a:buChar char="■"/>
            </a:pPr>
            <a:r>
              <a:rPr lang="en-GB"/>
              <a:t>Depth-first search</a:t>
            </a:r>
            <a:endParaRPr/>
          </a:p>
          <a:p>
            <a:pPr indent="-317500" lvl="3" marL="1828800" rtl="0" algn="l">
              <a:spcBef>
                <a:spcPts val="0"/>
              </a:spcBef>
              <a:spcAft>
                <a:spcPts val="0"/>
              </a:spcAft>
              <a:buSzPts val="1400"/>
              <a:buChar char="●"/>
            </a:pPr>
            <a:r>
              <a:rPr lang="en-GB"/>
              <a:t>Depth-limited search</a:t>
            </a:r>
            <a:endParaRPr/>
          </a:p>
          <a:p>
            <a:pPr indent="-317500" lvl="4" marL="2286000" rtl="0" algn="l">
              <a:spcBef>
                <a:spcPts val="0"/>
              </a:spcBef>
              <a:spcAft>
                <a:spcPts val="0"/>
              </a:spcAft>
              <a:buSzPts val="1400"/>
              <a:buChar char="○"/>
            </a:pPr>
            <a:r>
              <a:rPr lang="en-GB"/>
              <a:t>Iterative deepening search</a:t>
            </a:r>
            <a:endParaRPr/>
          </a:p>
          <a:p>
            <a:pPr indent="-342900" lvl="0" marL="457200" rtl="0" algn="l">
              <a:spcBef>
                <a:spcPts val="0"/>
              </a:spcBef>
              <a:spcAft>
                <a:spcPts val="0"/>
              </a:spcAft>
              <a:buSzPts val="1800"/>
              <a:buChar char="●"/>
            </a:pPr>
            <a:r>
              <a:rPr lang="en-GB"/>
              <a:t>Informed search strategies</a:t>
            </a:r>
            <a:endParaRPr/>
          </a:p>
          <a:p>
            <a:pPr indent="-317500" lvl="1" marL="914400" rtl="0" algn="l">
              <a:spcBef>
                <a:spcPts val="0"/>
              </a:spcBef>
              <a:spcAft>
                <a:spcPts val="0"/>
              </a:spcAft>
              <a:buSzPts val="1400"/>
              <a:buChar char="○"/>
            </a:pPr>
            <a:r>
              <a:rPr lang="en-GB"/>
              <a:t>Use problem-specific knowledge: information about goal state, “forward-looking” knowledge</a:t>
            </a:r>
            <a:endParaRPr/>
          </a:p>
          <a:p>
            <a:pPr indent="-317500" lvl="2" marL="1371600" rtl="0" algn="l">
              <a:spcBef>
                <a:spcPts val="0"/>
              </a:spcBef>
              <a:spcAft>
                <a:spcPts val="0"/>
              </a:spcAft>
              <a:buSzPts val="1400"/>
              <a:buChar char="■"/>
            </a:pPr>
            <a:r>
              <a:rPr lang="en-GB"/>
              <a:t>Best-first search</a:t>
            </a:r>
            <a:endParaRPr/>
          </a:p>
          <a:p>
            <a:pPr indent="-317500" lvl="3" marL="1828800" rtl="0" algn="l">
              <a:spcBef>
                <a:spcPts val="0"/>
              </a:spcBef>
              <a:spcAft>
                <a:spcPts val="0"/>
              </a:spcAft>
              <a:buSzPts val="1400"/>
              <a:buChar char="●"/>
            </a:pPr>
            <a:r>
              <a:rPr lang="en-GB"/>
              <a:t>Greedy search</a:t>
            </a:r>
            <a:endParaRPr/>
          </a:p>
          <a:p>
            <a:pPr indent="-317500" lvl="3" marL="1828800" rtl="0" algn="l">
              <a:spcBef>
                <a:spcPts val="0"/>
              </a:spcBef>
              <a:spcAft>
                <a:spcPts val="0"/>
              </a:spcAft>
              <a:buSzPts val="1400"/>
              <a:buChar char="●"/>
            </a:pPr>
            <a:r>
              <a:rPr lang="en-GB"/>
              <a:t>A* 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grpSp>
        <p:nvGrpSpPr>
          <p:cNvPr id="81" name="Google Shape;81;p17"/>
          <p:cNvGrpSpPr/>
          <p:nvPr/>
        </p:nvGrpSpPr>
        <p:grpSpPr>
          <a:xfrm>
            <a:off x="384900" y="869354"/>
            <a:ext cx="8374200" cy="3658356"/>
            <a:chOff x="369150" y="324425"/>
            <a:chExt cx="8374200" cy="4412975"/>
          </a:xfrm>
        </p:grpSpPr>
        <p:sp>
          <p:nvSpPr>
            <p:cNvPr id="82" name="Google Shape;82;p17"/>
            <p:cNvSpPr/>
            <p:nvPr/>
          </p:nvSpPr>
          <p:spPr>
            <a:xfrm>
              <a:off x="369150" y="4688200"/>
              <a:ext cx="2810400" cy="49200"/>
            </a:xfrm>
            <a:prstGeom prst="rect">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400650" y="324650"/>
              <a:ext cx="8342700" cy="49200"/>
            </a:xfrm>
            <a:prstGeom prst="rect">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1806600" y="2500175"/>
              <a:ext cx="4400700" cy="49200"/>
            </a:xfrm>
            <a:prstGeom prst="rect">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5400000">
              <a:off x="6516450" y="2509975"/>
              <a:ext cx="4404600" cy="49200"/>
            </a:xfrm>
            <a:prstGeom prst="rect">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5883750" y="4688200"/>
              <a:ext cx="2832000" cy="49200"/>
            </a:xfrm>
            <a:prstGeom prst="rect">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 name="Google Shape;87;p17"/>
          <p:cNvPicPr preferRelativeResize="0"/>
          <p:nvPr/>
        </p:nvPicPr>
        <p:blipFill rotWithShape="1">
          <a:blip r:embed="rId3">
            <a:alphaModFix/>
          </a:blip>
          <a:srcRect b="38782" l="21043" r="20582" t="39737"/>
          <a:stretch/>
        </p:blipFill>
        <p:spPr>
          <a:xfrm>
            <a:off x="3446050" y="3800375"/>
            <a:ext cx="2251899" cy="1104825"/>
          </a:xfrm>
          <a:prstGeom prst="rect">
            <a:avLst/>
          </a:prstGeom>
          <a:noFill/>
          <a:ln>
            <a:noFill/>
          </a:ln>
        </p:spPr>
      </p:pic>
      <p:sp>
        <p:nvSpPr>
          <p:cNvPr id="88" name="Google Shape;88;p17"/>
          <p:cNvSpPr txBox="1"/>
          <p:nvPr/>
        </p:nvSpPr>
        <p:spPr>
          <a:xfrm>
            <a:off x="384900" y="136750"/>
            <a:ext cx="8374200" cy="63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Our</a:t>
            </a:r>
            <a:r>
              <a:rPr lang="en-GB" sz="3300">
                <a:latin typeface="Open Sans ExtraBold"/>
                <a:ea typeface="Open Sans ExtraBold"/>
                <a:cs typeface="Open Sans ExtraBold"/>
                <a:sym typeface="Open Sans ExtraBold"/>
              </a:rPr>
              <a:t> </a:t>
            </a:r>
            <a:r>
              <a:rPr lang="en-GB" sz="2800">
                <a:solidFill>
                  <a:schemeClr val="dk1"/>
                </a:solidFill>
              </a:rPr>
              <a:t>Mission</a:t>
            </a:r>
            <a:endParaRPr sz="3300">
              <a:latin typeface="Open Sans ExtraBold"/>
              <a:ea typeface="Open Sans ExtraBold"/>
              <a:cs typeface="Open Sans ExtraBold"/>
              <a:sym typeface="Open Sans ExtraBold"/>
            </a:endParaRPr>
          </a:p>
        </p:txBody>
      </p:sp>
      <p:sp>
        <p:nvSpPr>
          <p:cNvPr id="89" name="Google Shape;89;p17"/>
          <p:cNvSpPr txBox="1"/>
          <p:nvPr/>
        </p:nvSpPr>
        <p:spPr>
          <a:xfrm>
            <a:off x="356258" y="806575"/>
            <a:ext cx="8431500" cy="8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700">
                <a:solidFill>
                  <a:schemeClr val="dk1"/>
                </a:solidFill>
                <a:latin typeface="Calibri"/>
                <a:ea typeface="Calibri"/>
                <a:cs typeface="Calibri"/>
                <a:sym typeface="Calibri"/>
              </a:rPr>
              <a:t>Consolidate all EEE AI activities under one roof while providing students with an avenue to learn, research and apply ML/DA/AI skills and knowledge to both academia and the industry.</a:t>
            </a:r>
            <a:endParaRPr b="0" i="0" sz="1700" u="none" cap="none" strike="noStrike">
              <a:solidFill>
                <a:schemeClr val="dk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b="38782" l="21043" r="20582" t="39737"/>
          <a:stretch/>
        </p:blipFill>
        <p:spPr>
          <a:xfrm>
            <a:off x="1400788" y="2774750"/>
            <a:ext cx="1299382" cy="637500"/>
          </a:xfrm>
          <a:prstGeom prst="rect">
            <a:avLst/>
          </a:prstGeom>
          <a:noFill/>
          <a:ln>
            <a:noFill/>
          </a:ln>
        </p:spPr>
      </p:pic>
      <p:grpSp>
        <p:nvGrpSpPr>
          <p:cNvPr id="91" name="Google Shape;91;p17"/>
          <p:cNvGrpSpPr/>
          <p:nvPr/>
        </p:nvGrpSpPr>
        <p:grpSpPr>
          <a:xfrm>
            <a:off x="488211" y="1777856"/>
            <a:ext cx="3316488" cy="2401003"/>
            <a:chOff x="1539414" y="-71389"/>
            <a:chExt cx="4376468" cy="3839762"/>
          </a:xfrm>
        </p:grpSpPr>
        <p:sp>
          <p:nvSpPr>
            <p:cNvPr id="92" name="Google Shape;92;p17"/>
            <p:cNvSpPr/>
            <p:nvPr/>
          </p:nvSpPr>
          <p:spPr>
            <a:xfrm>
              <a:off x="2853280" y="-71389"/>
              <a:ext cx="1570200" cy="10881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2906403" y="-18266"/>
              <a:ext cx="1464000" cy="9819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b="0" i="0" lang="en-GB" sz="900" u="none" cap="none" strike="noStrike">
                  <a:solidFill>
                    <a:schemeClr val="lt1"/>
                  </a:solidFill>
                  <a:latin typeface="Calibri"/>
                  <a:ea typeface="Calibri"/>
                  <a:cs typeface="Calibri"/>
                  <a:sym typeface="Calibri"/>
                </a:rPr>
                <a:t>Training Area with CYNAP Core system for collaboration and presentation</a:t>
              </a:r>
              <a:endParaRPr b="0" i="0" sz="900" u="none" cap="none" strike="noStrike">
                <a:solidFill>
                  <a:schemeClr val="lt1"/>
                </a:solidFill>
                <a:latin typeface="Calibri"/>
                <a:ea typeface="Calibri"/>
                <a:cs typeface="Calibri"/>
                <a:sym typeface="Calibri"/>
              </a:endParaRPr>
            </a:p>
          </p:txBody>
        </p:sp>
        <p:sp>
          <p:nvSpPr>
            <p:cNvPr id="94" name="Google Shape;94;p17"/>
            <p:cNvSpPr/>
            <p:nvPr/>
          </p:nvSpPr>
          <p:spPr>
            <a:xfrm>
              <a:off x="2076691" y="495382"/>
              <a:ext cx="3207000" cy="3207000"/>
            </a:xfrm>
            <a:custGeom>
              <a:rect b="b" l="l" r="r" t="t"/>
              <a:pathLst>
                <a:path extrusionOk="0" h="120000" w="120000">
                  <a:moveTo>
                    <a:pt x="87997" y="6933"/>
                  </a:moveTo>
                  <a:lnTo>
                    <a:pt x="87997" y="6933"/>
                  </a:lnTo>
                  <a:cubicBezTo>
                    <a:pt x="93994" y="10097"/>
                    <a:pt x="99411" y="14254"/>
                    <a:pt x="104018" y="19228"/>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4436582" y="1013286"/>
              <a:ext cx="1479300" cy="1109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4490742" y="1067446"/>
              <a:ext cx="1370700" cy="10011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i="0" lang="en-GB" sz="1000" u="none" cap="none" strike="noStrike">
                  <a:solidFill>
                    <a:schemeClr val="lt1"/>
                  </a:solidFill>
                  <a:latin typeface="Calibri"/>
                  <a:ea typeface="Calibri"/>
                  <a:cs typeface="Calibri"/>
                  <a:sym typeface="Calibri"/>
                </a:rPr>
                <a:t>6 Deep Learning Workstations, 4 Nvidia GTX 1080i cards each</a:t>
              </a:r>
              <a:endParaRPr sz="1000"/>
            </a:p>
          </p:txBody>
        </p:sp>
        <p:sp>
          <p:nvSpPr>
            <p:cNvPr id="97" name="Google Shape;97;p17"/>
            <p:cNvSpPr/>
            <p:nvPr/>
          </p:nvSpPr>
          <p:spPr>
            <a:xfrm>
              <a:off x="2055863" y="385542"/>
              <a:ext cx="3207000" cy="3207000"/>
            </a:xfrm>
            <a:custGeom>
              <a:rect b="b" l="l" r="r" t="t"/>
              <a:pathLst>
                <a:path extrusionOk="0" h="120000" w="120000">
                  <a:moveTo>
                    <a:pt x="119766" y="65289"/>
                  </a:moveTo>
                  <a:lnTo>
                    <a:pt x="119766" y="65289"/>
                  </a:lnTo>
                  <a:cubicBezTo>
                    <a:pt x="118927" y="74772"/>
                    <a:pt x="115843" y="83919"/>
                    <a:pt x="110770" y="91975"/>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878949" y="2850073"/>
              <a:ext cx="1484100" cy="9183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3923783" y="2894907"/>
              <a:ext cx="1394400" cy="8289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i="0" lang="en-GB" sz="1000" u="none" cap="none" strike="noStrike">
                  <a:solidFill>
                    <a:schemeClr val="lt1"/>
                  </a:solidFill>
                  <a:latin typeface="Calibri"/>
                  <a:ea typeface="Calibri"/>
                  <a:cs typeface="Calibri"/>
                  <a:sym typeface="Calibri"/>
                </a:rPr>
                <a:t>GPU Servers (4 x V100 + 6 x V100) and storage server</a:t>
              </a:r>
              <a:endParaRPr b="0" i="0" sz="1000" u="none" cap="none" strike="noStrike">
                <a:solidFill>
                  <a:schemeClr val="lt1"/>
                </a:solidFill>
                <a:latin typeface="Calibri"/>
                <a:ea typeface="Calibri"/>
                <a:cs typeface="Calibri"/>
                <a:sym typeface="Calibri"/>
              </a:endParaRPr>
            </a:p>
          </p:txBody>
        </p:sp>
        <p:sp>
          <p:nvSpPr>
            <p:cNvPr id="100" name="Google Shape;100;p17"/>
            <p:cNvSpPr/>
            <p:nvPr/>
          </p:nvSpPr>
          <p:spPr>
            <a:xfrm>
              <a:off x="1990618" y="452912"/>
              <a:ext cx="3207000" cy="3207000"/>
            </a:xfrm>
            <a:custGeom>
              <a:rect b="b" l="l" r="r" t="t"/>
              <a:pathLst>
                <a:path extrusionOk="0" h="120000" w="120000">
                  <a:moveTo>
                    <a:pt x="70387" y="119094"/>
                  </a:moveTo>
                  <a:cubicBezTo>
                    <a:pt x="61430" y="120668"/>
                    <a:pt x="52231" y="120186"/>
                    <a:pt x="43488" y="117683"/>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1970173" y="2827978"/>
              <a:ext cx="1175700" cy="8502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2011676" y="2869481"/>
              <a:ext cx="1092600" cy="7671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i="0" lang="en-GB" sz="1000" u="none" cap="none" strike="noStrike">
                  <a:solidFill>
                    <a:schemeClr val="lt1"/>
                  </a:solidFill>
                  <a:latin typeface="Calibri"/>
                  <a:ea typeface="Calibri"/>
                  <a:cs typeface="Calibri"/>
                  <a:sym typeface="Calibri"/>
                </a:rPr>
                <a:t>Ample space for project work</a:t>
              </a:r>
              <a:endParaRPr b="0" i="0" sz="1000" u="none" cap="none" strike="noStrike">
                <a:solidFill>
                  <a:schemeClr val="lt1"/>
                </a:solidFill>
                <a:latin typeface="Calibri"/>
                <a:ea typeface="Calibri"/>
                <a:cs typeface="Calibri"/>
                <a:sym typeface="Calibri"/>
              </a:endParaRPr>
            </a:p>
          </p:txBody>
        </p:sp>
        <p:sp>
          <p:nvSpPr>
            <p:cNvPr id="103" name="Google Shape;103;p17"/>
            <p:cNvSpPr/>
            <p:nvPr/>
          </p:nvSpPr>
          <p:spPr>
            <a:xfrm>
              <a:off x="2030709" y="452531"/>
              <a:ext cx="3207000" cy="3207000"/>
            </a:xfrm>
            <a:custGeom>
              <a:rect b="b" l="l" r="r" t="t"/>
              <a:pathLst>
                <a:path extrusionOk="0" h="120000" w="120000">
                  <a:moveTo>
                    <a:pt x="7255" y="88600"/>
                  </a:moveTo>
                  <a:cubicBezTo>
                    <a:pt x="2120" y="79130"/>
                    <a:pt x="-371" y="68451"/>
                    <a:pt x="45" y="57686"/>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1539414" y="1025990"/>
              <a:ext cx="1189800" cy="959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1586256" y="1072832"/>
              <a:ext cx="1095900" cy="865800"/>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None/>
              </a:pPr>
              <a:r>
                <a:rPr b="0" i="0" lang="en-GB" sz="1000" u="none" cap="none" strike="noStrike">
                  <a:solidFill>
                    <a:schemeClr val="lt1"/>
                  </a:solidFill>
                  <a:latin typeface="Calibri"/>
                  <a:ea typeface="Calibri"/>
                  <a:cs typeface="Calibri"/>
                  <a:sym typeface="Calibri"/>
                </a:rPr>
                <a:t>18 AIO workstations</a:t>
              </a:r>
              <a:endParaRPr b="0" i="0" sz="1000" u="none" cap="none" strike="noStrike">
                <a:solidFill>
                  <a:schemeClr val="lt1"/>
                </a:solidFill>
                <a:latin typeface="Calibri"/>
                <a:ea typeface="Calibri"/>
                <a:cs typeface="Calibri"/>
                <a:sym typeface="Calibri"/>
              </a:endParaRPr>
            </a:p>
          </p:txBody>
        </p:sp>
        <p:sp>
          <p:nvSpPr>
            <p:cNvPr id="106" name="Google Shape;106;p17"/>
            <p:cNvSpPr/>
            <p:nvPr/>
          </p:nvSpPr>
          <p:spPr>
            <a:xfrm>
              <a:off x="2021555" y="480145"/>
              <a:ext cx="3207000" cy="3207000"/>
            </a:xfrm>
            <a:custGeom>
              <a:rect b="b" l="l" r="r" t="t"/>
              <a:pathLst>
                <a:path extrusionOk="0" h="120000" w="120000">
                  <a:moveTo>
                    <a:pt x="15040" y="20268"/>
                  </a:moveTo>
                  <a:lnTo>
                    <a:pt x="15040" y="20268"/>
                  </a:lnTo>
                  <a:cubicBezTo>
                    <a:pt x="19573" y="15139"/>
                    <a:pt x="24950" y="10823"/>
                    <a:pt x="30939" y="7507"/>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 name="Google Shape;107;p17"/>
          <p:cNvPicPr preferRelativeResize="0"/>
          <p:nvPr/>
        </p:nvPicPr>
        <p:blipFill>
          <a:blip r:embed="rId4">
            <a:alphaModFix/>
          </a:blip>
          <a:stretch>
            <a:fillRect/>
          </a:stretch>
        </p:blipFill>
        <p:spPr>
          <a:xfrm>
            <a:off x="6237450" y="2659599"/>
            <a:ext cx="637500" cy="637500"/>
          </a:xfrm>
          <a:prstGeom prst="rect">
            <a:avLst/>
          </a:prstGeom>
          <a:noFill/>
          <a:ln>
            <a:noFill/>
          </a:ln>
        </p:spPr>
      </p:pic>
      <p:sp>
        <p:nvSpPr>
          <p:cNvPr id="108" name="Google Shape;108;p17"/>
          <p:cNvSpPr/>
          <p:nvPr/>
        </p:nvSpPr>
        <p:spPr>
          <a:xfrm>
            <a:off x="4475613" y="1959675"/>
            <a:ext cx="1014600" cy="789600"/>
          </a:xfrm>
          <a:prstGeom prst="ellipse">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4645238" y="2073575"/>
            <a:ext cx="9213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rPr>
              <a:t>Industry Projects</a:t>
            </a:r>
            <a:endParaRPr sz="1100">
              <a:solidFill>
                <a:srgbClr val="FFFFFF"/>
              </a:solidFill>
            </a:endParaRPr>
          </a:p>
        </p:txBody>
      </p:sp>
      <p:sp>
        <p:nvSpPr>
          <p:cNvPr id="110" name="Google Shape;110;p17"/>
          <p:cNvSpPr/>
          <p:nvPr/>
        </p:nvSpPr>
        <p:spPr>
          <a:xfrm>
            <a:off x="5857355" y="1533350"/>
            <a:ext cx="1397700" cy="891600"/>
          </a:xfrm>
          <a:prstGeom prst="ellipse">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nvSpPr>
        <p:spPr>
          <a:xfrm>
            <a:off x="5857350" y="1749350"/>
            <a:ext cx="13977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rgbClr val="FFFFFF"/>
                </a:solidFill>
              </a:rPr>
              <a:t>MLDA@EEE</a:t>
            </a:r>
            <a:endParaRPr sz="1100">
              <a:solidFill>
                <a:srgbClr val="FFFFFF"/>
              </a:solidFill>
            </a:endParaRPr>
          </a:p>
          <a:p>
            <a:pPr indent="0" lvl="0" marL="0" rtl="0" algn="ctr">
              <a:spcBef>
                <a:spcPts val="0"/>
              </a:spcBef>
              <a:spcAft>
                <a:spcPts val="0"/>
              </a:spcAft>
              <a:buNone/>
            </a:pPr>
            <a:r>
              <a:rPr lang="en-GB" sz="1100">
                <a:solidFill>
                  <a:srgbClr val="FFFFFF"/>
                </a:solidFill>
              </a:rPr>
              <a:t>FYP/DIP/URECA</a:t>
            </a:r>
            <a:endParaRPr sz="1100">
              <a:solidFill>
                <a:srgbClr val="FFFFFF"/>
              </a:solidFill>
            </a:endParaRPr>
          </a:p>
        </p:txBody>
      </p:sp>
      <p:sp>
        <p:nvSpPr>
          <p:cNvPr id="112" name="Google Shape;112;p17"/>
          <p:cNvSpPr/>
          <p:nvPr/>
        </p:nvSpPr>
        <p:spPr>
          <a:xfrm>
            <a:off x="4730000" y="3010775"/>
            <a:ext cx="1014600" cy="789600"/>
          </a:xfrm>
          <a:prstGeom prst="ellipse">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nvSpPr>
        <p:spPr>
          <a:xfrm>
            <a:off x="4742825" y="3063300"/>
            <a:ext cx="1014600" cy="6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rgbClr val="FFFFFF"/>
                </a:solidFill>
              </a:rPr>
              <a:t>ML Career Kickstart</a:t>
            </a:r>
            <a:endParaRPr sz="1100">
              <a:solidFill>
                <a:srgbClr val="FFFFFF"/>
              </a:solidFill>
            </a:endParaRPr>
          </a:p>
          <a:p>
            <a:pPr indent="0" lvl="0" marL="0" rtl="0" algn="ctr">
              <a:spcBef>
                <a:spcPts val="0"/>
              </a:spcBef>
              <a:spcAft>
                <a:spcPts val="0"/>
              </a:spcAft>
              <a:buNone/>
            </a:pPr>
            <a:r>
              <a:rPr lang="en-GB" sz="1100">
                <a:solidFill>
                  <a:srgbClr val="FFFFFF"/>
                </a:solidFill>
              </a:rPr>
              <a:t>events</a:t>
            </a:r>
            <a:endParaRPr sz="1100">
              <a:solidFill>
                <a:srgbClr val="FFFFFF"/>
              </a:solidFill>
            </a:endParaRPr>
          </a:p>
        </p:txBody>
      </p:sp>
      <p:sp>
        <p:nvSpPr>
          <p:cNvPr id="114" name="Google Shape;114;p17"/>
          <p:cNvSpPr/>
          <p:nvPr/>
        </p:nvSpPr>
        <p:spPr>
          <a:xfrm>
            <a:off x="5966850" y="3531750"/>
            <a:ext cx="1178700" cy="789600"/>
          </a:xfrm>
          <a:prstGeom prst="ellipse">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6006400" y="3563900"/>
            <a:ext cx="1178700" cy="6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rgbClr val="FFFFFF"/>
                </a:solidFill>
              </a:rPr>
              <a:t>Workshops</a:t>
            </a:r>
            <a:endParaRPr sz="1100">
              <a:solidFill>
                <a:srgbClr val="FFFFFF"/>
              </a:solidFill>
            </a:endParaRPr>
          </a:p>
          <a:p>
            <a:pPr indent="0" lvl="0" marL="0" rtl="0" algn="ctr">
              <a:spcBef>
                <a:spcPts val="0"/>
              </a:spcBef>
              <a:spcAft>
                <a:spcPts val="0"/>
              </a:spcAft>
              <a:buNone/>
            </a:pPr>
            <a:r>
              <a:rPr lang="en-GB" sz="1100">
                <a:solidFill>
                  <a:srgbClr val="FFFFFF"/>
                </a:solidFill>
              </a:rPr>
              <a:t>&amp;</a:t>
            </a:r>
            <a:endParaRPr sz="1100">
              <a:solidFill>
                <a:srgbClr val="FFFFFF"/>
              </a:solidFill>
            </a:endParaRPr>
          </a:p>
          <a:p>
            <a:pPr indent="0" lvl="0" marL="0" rtl="0" algn="ctr">
              <a:spcBef>
                <a:spcPts val="0"/>
              </a:spcBef>
              <a:spcAft>
                <a:spcPts val="0"/>
              </a:spcAft>
              <a:buNone/>
            </a:pPr>
            <a:r>
              <a:rPr lang="en-GB" sz="1100">
                <a:solidFill>
                  <a:srgbClr val="FFFFFF"/>
                </a:solidFill>
              </a:rPr>
              <a:t>Competition</a:t>
            </a:r>
            <a:endParaRPr sz="1100">
              <a:solidFill>
                <a:srgbClr val="FFFFFF"/>
              </a:solidFill>
            </a:endParaRPr>
          </a:p>
        </p:txBody>
      </p:sp>
      <p:sp>
        <p:nvSpPr>
          <p:cNvPr id="116" name="Google Shape;116;p17"/>
          <p:cNvSpPr txBox="1"/>
          <p:nvPr/>
        </p:nvSpPr>
        <p:spPr>
          <a:xfrm>
            <a:off x="7446900" y="1767725"/>
            <a:ext cx="10554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6788850" y="2312650"/>
            <a:ext cx="1998900" cy="2533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GB" sz="1000"/>
              <a:t>&gt;17 Workshops</a:t>
            </a:r>
            <a:endParaRPr sz="1000"/>
          </a:p>
          <a:p>
            <a:pPr indent="-292100" lvl="0" marL="457200" rtl="0" algn="l">
              <a:lnSpc>
                <a:spcPct val="115000"/>
              </a:lnSpc>
              <a:spcBef>
                <a:spcPts val="0"/>
              </a:spcBef>
              <a:spcAft>
                <a:spcPts val="0"/>
              </a:spcAft>
              <a:buSzPts val="1000"/>
              <a:buChar char="●"/>
            </a:pPr>
            <a:r>
              <a:rPr lang="en-GB" sz="1000"/>
              <a:t>&gt;1000 Trained ML practitioners</a:t>
            </a:r>
            <a:endParaRPr sz="1000"/>
          </a:p>
          <a:p>
            <a:pPr indent="-292100" lvl="0" marL="457200" rtl="0" algn="l">
              <a:lnSpc>
                <a:spcPct val="115000"/>
              </a:lnSpc>
              <a:spcBef>
                <a:spcPts val="0"/>
              </a:spcBef>
              <a:spcAft>
                <a:spcPts val="0"/>
              </a:spcAft>
              <a:buSzPts val="1000"/>
              <a:buChar char="●"/>
            </a:pPr>
            <a:r>
              <a:rPr lang="en-GB" sz="1000"/>
              <a:t>&gt;10 Academic Projects</a:t>
            </a:r>
            <a:endParaRPr sz="1000"/>
          </a:p>
          <a:p>
            <a:pPr indent="-292100" lvl="0" marL="457200" rtl="0" algn="l">
              <a:lnSpc>
                <a:spcPct val="115000"/>
              </a:lnSpc>
              <a:spcBef>
                <a:spcPts val="0"/>
              </a:spcBef>
              <a:spcAft>
                <a:spcPts val="0"/>
              </a:spcAft>
              <a:buSzPts val="1000"/>
              <a:buChar char="●"/>
            </a:pPr>
            <a:r>
              <a:rPr lang="en-GB" sz="1000"/>
              <a:t>&gt;30 Industry projects</a:t>
            </a:r>
            <a:endParaRPr sz="1000"/>
          </a:p>
          <a:p>
            <a:pPr indent="-292100" lvl="0" marL="457200" rtl="0" algn="l">
              <a:lnSpc>
                <a:spcPct val="115000"/>
              </a:lnSpc>
              <a:spcBef>
                <a:spcPts val="0"/>
              </a:spcBef>
              <a:spcAft>
                <a:spcPts val="0"/>
              </a:spcAft>
              <a:buSzPts val="1000"/>
              <a:buChar char="●"/>
            </a:pPr>
            <a:r>
              <a:rPr lang="en-GB" sz="1000"/>
              <a:t>&gt;5 competition</a:t>
            </a:r>
            <a:endParaRPr sz="1000"/>
          </a:p>
          <a:p>
            <a:pPr indent="-292100" lvl="0" marL="457200" rtl="0" algn="l">
              <a:lnSpc>
                <a:spcPct val="115000"/>
              </a:lnSpc>
              <a:spcBef>
                <a:spcPts val="0"/>
              </a:spcBef>
              <a:spcAft>
                <a:spcPts val="0"/>
              </a:spcAft>
              <a:buSzPts val="1000"/>
              <a:buChar char="●"/>
            </a:pPr>
            <a:r>
              <a:rPr lang="en-GB" sz="1000"/>
              <a:t>&gt;15 Industry Partners</a:t>
            </a:r>
            <a:endParaRPr sz="1000"/>
          </a:p>
          <a:p>
            <a:pPr indent="0" lvl="0" marL="0" rtl="0" algn="l">
              <a:lnSpc>
                <a:spcPct val="115000"/>
              </a:lnSpc>
              <a:spcBef>
                <a:spcPts val="0"/>
              </a:spcBef>
              <a:spcAft>
                <a:spcPts val="0"/>
              </a:spcAft>
              <a:buNone/>
            </a:pPr>
            <a:r>
              <a:t/>
            </a:r>
            <a:endParaRPr sz="1000"/>
          </a:p>
        </p:txBody>
      </p:sp>
      <p:cxnSp>
        <p:nvCxnSpPr>
          <p:cNvPr id="118" name="Google Shape;118;p17"/>
          <p:cNvCxnSpPr/>
          <p:nvPr/>
        </p:nvCxnSpPr>
        <p:spPr>
          <a:xfrm>
            <a:off x="5490225" y="2447863"/>
            <a:ext cx="747900" cy="324000"/>
          </a:xfrm>
          <a:prstGeom prst="straightConnector1">
            <a:avLst/>
          </a:prstGeom>
          <a:noFill/>
          <a:ln cap="flat" cmpd="sng" w="28575">
            <a:solidFill>
              <a:srgbClr val="FF9900"/>
            </a:solidFill>
            <a:prstDash val="solid"/>
            <a:round/>
            <a:headEnd len="med" w="med" type="none"/>
            <a:tailEnd len="med" w="med" type="none"/>
          </a:ln>
        </p:spPr>
      </p:cxnSp>
      <p:cxnSp>
        <p:nvCxnSpPr>
          <p:cNvPr id="119" name="Google Shape;119;p17"/>
          <p:cNvCxnSpPr>
            <a:stCxn id="113" idx="3"/>
            <a:endCxn id="107" idx="1"/>
          </p:cNvCxnSpPr>
          <p:nvPr/>
        </p:nvCxnSpPr>
        <p:spPr>
          <a:xfrm flipH="1" rot="10800000">
            <a:off x="5757425" y="2978250"/>
            <a:ext cx="480000" cy="403800"/>
          </a:xfrm>
          <a:prstGeom prst="straightConnector1">
            <a:avLst/>
          </a:prstGeom>
          <a:noFill/>
          <a:ln cap="flat" cmpd="sng" w="28575">
            <a:solidFill>
              <a:srgbClr val="FF9900"/>
            </a:solidFill>
            <a:prstDash val="solid"/>
            <a:round/>
            <a:headEnd len="med" w="med" type="none"/>
            <a:tailEnd len="med" w="med" type="none"/>
          </a:ln>
        </p:spPr>
      </p:cxnSp>
      <p:cxnSp>
        <p:nvCxnSpPr>
          <p:cNvPr id="120" name="Google Shape;120;p17"/>
          <p:cNvCxnSpPr/>
          <p:nvPr/>
        </p:nvCxnSpPr>
        <p:spPr>
          <a:xfrm flipH="1">
            <a:off x="6564050" y="2401075"/>
            <a:ext cx="19200" cy="211200"/>
          </a:xfrm>
          <a:prstGeom prst="straightConnector1">
            <a:avLst/>
          </a:prstGeom>
          <a:noFill/>
          <a:ln cap="flat" cmpd="sng" w="28575">
            <a:solidFill>
              <a:srgbClr val="FF9900"/>
            </a:solidFill>
            <a:prstDash val="solid"/>
            <a:round/>
            <a:headEnd len="med" w="med" type="none"/>
            <a:tailEnd len="med" w="med" type="none"/>
          </a:ln>
        </p:spPr>
      </p:cxnSp>
      <p:cxnSp>
        <p:nvCxnSpPr>
          <p:cNvPr id="121" name="Google Shape;121;p17"/>
          <p:cNvCxnSpPr>
            <a:stCxn id="114" idx="0"/>
          </p:cNvCxnSpPr>
          <p:nvPr/>
        </p:nvCxnSpPr>
        <p:spPr>
          <a:xfrm flipH="1" rot="10800000">
            <a:off x="6556200" y="3329250"/>
            <a:ext cx="17100" cy="2025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Breadth-first search/Uniform-cost search</a:t>
            </a:r>
            <a:endParaRPr/>
          </a:p>
        </p:txBody>
      </p:sp>
      <p:sp>
        <p:nvSpPr>
          <p:cNvPr id="362" name="Google Shape;362;p3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Implemented with FIFO queue</a:t>
            </a:r>
            <a:endParaRPr/>
          </a:p>
          <a:p>
            <a:pPr indent="-317500" lvl="1" marL="914400" rtl="0" algn="l">
              <a:spcBef>
                <a:spcPts val="0"/>
              </a:spcBef>
              <a:spcAft>
                <a:spcPts val="0"/>
              </a:spcAft>
              <a:buSzPts val="1400"/>
              <a:buChar char="○"/>
            </a:pPr>
            <a:r>
              <a:rPr lang="en-GB"/>
              <a:t>Uniform-cost search: With priority queue</a:t>
            </a:r>
            <a:endParaRPr/>
          </a:p>
        </p:txBody>
      </p:sp>
      <p:pic>
        <p:nvPicPr>
          <p:cNvPr id="363" name="Google Shape;363;p35"/>
          <p:cNvPicPr preferRelativeResize="0"/>
          <p:nvPr/>
        </p:nvPicPr>
        <p:blipFill>
          <a:blip r:embed="rId3">
            <a:alphaModFix/>
          </a:blip>
          <a:stretch>
            <a:fillRect/>
          </a:stretch>
        </p:blipFill>
        <p:spPr>
          <a:xfrm>
            <a:off x="5066275" y="1747550"/>
            <a:ext cx="3696150" cy="2226250"/>
          </a:xfrm>
          <a:prstGeom prst="rect">
            <a:avLst/>
          </a:prstGeom>
          <a:noFill/>
          <a:ln>
            <a:noFill/>
          </a:ln>
        </p:spPr>
      </p:pic>
      <p:graphicFrame>
        <p:nvGraphicFramePr>
          <p:cNvPr id="364" name="Google Shape;364;p35"/>
          <p:cNvGraphicFramePr/>
          <p:nvPr/>
        </p:nvGraphicFramePr>
        <p:xfrm>
          <a:off x="419250" y="2179350"/>
          <a:ext cx="3000000" cy="3000000"/>
        </p:xfrm>
        <a:graphic>
          <a:graphicData uri="http://schemas.openxmlformats.org/drawingml/2006/table">
            <a:tbl>
              <a:tblPr>
                <a:noFill/>
                <a:tableStyleId>{9613F2A5-1830-43E6-8D50-AA79F1EF0EB3}</a:tableStyleId>
              </a:tblPr>
              <a:tblGrid>
                <a:gridCol w="674200"/>
                <a:gridCol w="674200"/>
                <a:gridCol w="674200"/>
                <a:gridCol w="674200"/>
                <a:gridCol w="674200"/>
                <a:gridCol w="674200"/>
              </a:tblGrid>
              <a:tr h="381000">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65" name="Google Shape;365;p35"/>
          <p:cNvGraphicFramePr/>
          <p:nvPr/>
        </p:nvGraphicFramePr>
        <p:xfrm>
          <a:off x="419250" y="2876850"/>
          <a:ext cx="3000000" cy="3000000"/>
        </p:xfrm>
        <a:graphic>
          <a:graphicData uri="http://schemas.openxmlformats.org/drawingml/2006/table">
            <a:tbl>
              <a:tblPr>
                <a:noFill/>
                <a:tableStyleId>{9613F2A5-1830-43E6-8D50-AA79F1EF0EB3}</a:tableStyleId>
              </a:tblPr>
              <a:tblGrid>
                <a:gridCol w="674200"/>
                <a:gridCol w="674200"/>
                <a:gridCol w="674200"/>
                <a:gridCol w="674200"/>
                <a:gridCol w="674200"/>
                <a:gridCol w="674200"/>
              </a:tblGrid>
              <a:tr h="381000">
                <a:tc>
                  <a:txBody>
                    <a:bodyPr/>
                    <a:lstStyle/>
                    <a:p>
                      <a:pPr indent="0" lvl="0" marL="0" rtl="0" algn="l">
                        <a:spcBef>
                          <a:spcPts val="0"/>
                        </a:spcBef>
                        <a:spcAft>
                          <a:spcPts val="0"/>
                        </a:spcAft>
                        <a:buNone/>
                      </a:pPr>
                      <a:r>
                        <a:rPr lang="en-GB"/>
                        <a:t>1</a:t>
                      </a:r>
                      <a:endParaRPr/>
                    </a:p>
                  </a:txBody>
                  <a:tcPr marT="91425" marB="91425" marR="91425" marL="91425"/>
                </a:tc>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66" name="Google Shape;366;p35"/>
          <p:cNvGraphicFramePr/>
          <p:nvPr/>
        </p:nvGraphicFramePr>
        <p:xfrm>
          <a:off x="419250" y="3574350"/>
          <a:ext cx="3000000" cy="3000000"/>
        </p:xfrm>
        <a:graphic>
          <a:graphicData uri="http://schemas.openxmlformats.org/drawingml/2006/table">
            <a:tbl>
              <a:tblPr>
                <a:noFill/>
                <a:tableStyleId>{9613F2A5-1830-43E6-8D50-AA79F1EF0EB3}</a:tableStyleId>
              </a:tblPr>
              <a:tblGrid>
                <a:gridCol w="674200"/>
                <a:gridCol w="674200"/>
                <a:gridCol w="674200"/>
                <a:gridCol w="674200"/>
                <a:gridCol w="674200"/>
                <a:gridCol w="674200"/>
              </a:tblGrid>
              <a:tr h="381000">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3</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Breadth-first search/Uniform-cost search</a:t>
            </a:r>
            <a:endParaRPr/>
          </a:p>
        </p:txBody>
      </p:sp>
      <p:sp>
        <p:nvSpPr>
          <p:cNvPr id="372" name="Google Shape;37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Time complexity:</a:t>
            </a:r>
            <a:endParaRPr/>
          </a:p>
          <a:p>
            <a:pPr indent="-317500" lvl="1" marL="914400" rtl="0" algn="l">
              <a:spcBef>
                <a:spcPts val="0"/>
              </a:spcBef>
              <a:spcAft>
                <a:spcPts val="0"/>
              </a:spcAft>
              <a:buSzPts val="1400"/>
              <a:buChar char="○"/>
            </a:pPr>
            <a:r>
              <a:rPr lang="en-GB"/>
              <a:t>Expand every node, denote </a:t>
            </a:r>
            <a:r>
              <a:rPr lang="en-GB" u="sng"/>
              <a:t>maximum</a:t>
            </a:r>
            <a:r>
              <a:rPr lang="en-GB"/>
              <a:t> branching factor b and solution path length d</a:t>
            </a:r>
            <a:br>
              <a:rPr lang="en-GB"/>
            </a:br>
            <a:br>
              <a:rPr lang="en-GB"/>
            </a:br>
            <a:br>
              <a:rPr lang="en-GB"/>
            </a:br>
            <a:endParaRPr/>
          </a:p>
          <a:p>
            <a:pPr indent="-342900" lvl="0" marL="457200" rtl="0" algn="l">
              <a:spcBef>
                <a:spcPts val="0"/>
              </a:spcBef>
              <a:spcAft>
                <a:spcPts val="0"/>
              </a:spcAft>
              <a:buSzPts val="1800"/>
              <a:buChar char="●"/>
            </a:pPr>
            <a:r>
              <a:rPr lang="en-GB"/>
              <a:t>Space complexity:</a:t>
            </a:r>
            <a:endParaRPr/>
          </a:p>
          <a:p>
            <a:pPr indent="-317500" lvl="1" marL="914400" rtl="0" algn="l">
              <a:spcBef>
                <a:spcPts val="0"/>
              </a:spcBef>
              <a:spcAft>
                <a:spcPts val="0"/>
              </a:spcAft>
              <a:buSzPts val="1400"/>
              <a:buChar char="○"/>
            </a:pPr>
            <a:r>
              <a:rPr lang="en-GB"/>
              <a:t>Solution is at the last node of the deepest level (depth d)</a:t>
            </a:r>
            <a:endParaRPr/>
          </a:p>
          <a:p>
            <a:pPr indent="0" lvl="0" marL="914400" rtl="0" algn="l">
              <a:spcBef>
                <a:spcPts val="1600"/>
              </a:spcBef>
              <a:spcAft>
                <a:spcPts val="1600"/>
              </a:spcAft>
              <a:buNone/>
            </a:pPr>
            <a:r>
              <a:t/>
            </a:r>
            <a:endParaRPr sz="1300"/>
          </a:p>
        </p:txBody>
      </p:sp>
      <p:pic>
        <p:nvPicPr>
          <p:cNvPr id="373" name="Google Shape;373;p36"/>
          <p:cNvPicPr preferRelativeResize="0"/>
          <p:nvPr/>
        </p:nvPicPr>
        <p:blipFill>
          <a:blip r:embed="rId3">
            <a:alphaModFix/>
          </a:blip>
          <a:stretch>
            <a:fillRect/>
          </a:stretch>
        </p:blipFill>
        <p:spPr>
          <a:xfrm>
            <a:off x="1664025" y="1941450"/>
            <a:ext cx="5815950" cy="420650"/>
          </a:xfrm>
          <a:prstGeom prst="rect">
            <a:avLst/>
          </a:prstGeom>
          <a:noFill/>
          <a:ln>
            <a:noFill/>
          </a:ln>
        </p:spPr>
      </p:pic>
      <p:pic>
        <p:nvPicPr>
          <p:cNvPr id="374" name="Google Shape;374;p36"/>
          <p:cNvPicPr preferRelativeResize="0"/>
          <p:nvPr/>
        </p:nvPicPr>
        <p:blipFill>
          <a:blip r:embed="rId4">
            <a:alphaModFix/>
          </a:blip>
          <a:stretch>
            <a:fillRect/>
          </a:stretch>
        </p:blipFill>
        <p:spPr>
          <a:xfrm>
            <a:off x="6189511" y="3471350"/>
            <a:ext cx="2649689" cy="1595950"/>
          </a:xfrm>
          <a:prstGeom prst="rect">
            <a:avLst/>
          </a:prstGeom>
          <a:noFill/>
          <a:ln>
            <a:noFill/>
          </a:ln>
        </p:spPr>
      </p:pic>
      <p:pic>
        <p:nvPicPr>
          <p:cNvPr id="375" name="Google Shape;375;p36"/>
          <p:cNvPicPr preferRelativeResize="0"/>
          <p:nvPr/>
        </p:nvPicPr>
        <p:blipFill>
          <a:blip r:embed="rId5">
            <a:alphaModFix/>
          </a:blip>
          <a:stretch>
            <a:fillRect/>
          </a:stretch>
        </p:blipFill>
        <p:spPr>
          <a:xfrm>
            <a:off x="1728438" y="1911500"/>
            <a:ext cx="5687119" cy="513675"/>
          </a:xfrm>
          <a:prstGeom prst="rect">
            <a:avLst/>
          </a:prstGeom>
          <a:noFill/>
          <a:ln>
            <a:noFill/>
          </a:ln>
        </p:spPr>
      </p:pic>
      <p:pic>
        <p:nvPicPr>
          <p:cNvPr id="376" name="Google Shape;376;p36"/>
          <p:cNvPicPr preferRelativeResize="0"/>
          <p:nvPr/>
        </p:nvPicPr>
        <p:blipFill>
          <a:blip r:embed="rId6">
            <a:alphaModFix/>
          </a:blip>
          <a:stretch>
            <a:fillRect/>
          </a:stretch>
        </p:blipFill>
        <p:spPr>
          <a:xfrm>
            <a:off x="3122275" y="3242750"/>
            <a:ext cx="2899439" cy="51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a:t>
            </a:r>
            <a:r>
              <a:rPr lang="en-GB"/>
              <a:t>th-first search</a:t>
            </a:r>
            <a:endParaRPr/>
          </a:p>
        </p:txBody>
      </p:sp>
      <p:sp>
        <p:nvSpPr>
          <p:cNvPr id="382" name="Google Shape;382;p3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Implemented with LIFO stack</a:t>
            </a:r>
            <a:endParaRPr/>
          </a:p>
          <a:p>
            <a:pPr indent="-317500" lvl="1" marL="914400" rtl="0" algn="l">
              <a:spcBef>
                <a:spcPts val="0"/>
              </a:spcBef>
              <a:spcAft>
                <a:spcPts val="0"/>
              </a:spcAft>
              <a:buSzPts val="1400"/>
              <a:buChar char="○"/>
            </a:pPr>
            <a:r>
              <a:rPr lang="en-GB"/>
              <a:t>Depth-limited search</a:t>
            </a:r>
            <a:endParaRPr/>
          </a:p>
          <a:p>
            <a:pPr indent="-317500" lvl="2" marL="1371600" rtl="0" algn="l">
              <a:spcBef>
                <a:spcPts val="0"/>
              </a:spcBef>
              <a:spcAft>
                <a:spcPts val="0"/>
              </a:spcAft>
              <a:buSzPts val="1400"/>
              <a:buChar char="■"/>
            </a:pPr>
            <a:r>
              <a:rPr lang="en-GB"/>
              <a:t>Iterative deepening search</a:t>
            </a:r>
            <a:endParaRPr/>
          </a:p>
        </p:txBody>
      </p:sp>
      <p:pic>
        <p:nvPicPr>
          <p:cNvPr id="383" name="Google Shape;383;p37"/>
          <p:cNvPicPr preferRelativeResize="0"/>
          <p:nvPr/>
        </p:nvPicPr>
        <p:blipFill>
          <a:blip r:embed="rId3">
            <a:alphaModFix/>
          </a:blip>
          <a:stretch>
            <a:fillRect/>
          </a:stretch>
        </p:blipFill>
        <p:spPr>
          <a:xfrm>
            <a:off x="5066275" y="1747550"/>
            <a:ext cx="3696150" cy="2226250"/>
          </a:xfrm>
          <a:prstGeom prst="rect">
            <a:avLst/>
          </a:prstGeom>
          <a:noFill/>
          <a:ln>
            <a:noFill/>
          </a:ln>
        </p:spPr>
      </p:pic>
      <p:graphicFrame>
        <p:nvGraphicFramePr>
          <p:cNvPr id="384" name="Google Shape;384;p37"/>
          <p:cNvGraphicFramePr/>
          <p:nvPr/>
        </p:nvGraphicFramePr>
        <p:xfrm>
          <a:off x="798750" y="2122400"/>
          <a:ext cx="3000000" cy="3000000"/>
        </p:xfrm>
        <a:graphic>
          <a:graphicData uri="http://schemas.openxmlformats.org/drawingml/2006/table">
            <a:tbl>
              <a:tblPr>
                <a:noFill/>
                <a:tableStyleId>{9613F2A5-1830-43E6-8D50-AA79F1EF0EB3}</a:tableStyleId>
              </a:tblPr>
              <a:tblGrid>
                <a:gridCol w="676850"/>
              </a:tblGrid>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rPr lang="en-GB"/>
                        <a:t>1</a:t>
                      </a:r>
                      <a:endParaRPr/>
                    </a:p>
                  </a:txBody>
                  <a:tcPr marT="91425" marB="91425" marR="91425" marL="91425"/>
                </a:tc>
              </a:tr>
            </a:tbl>
          </a:graphicData>
        </a:graphic>
      </p:graphicFrame>
      <p:graphicFrame>
        <p:nvGraphicFramePr>
          <p:cNvPr id="385" name="Google Shape;385;p37"/>
          <p:cNvGraphicFramePr/>
          <p:nvPr/>
        </p:nvGraphicFramePr>
        <p:xfrm>
          <a:off x="1650000" y="2113300"/>
          <a:ext cx="3000000" cy="3000000"/>
        </p:xfrm>
        <a:graphic>
          <a:graphicData uri="http://schemas.openxmlformats.org/drawingml/2006/table">
            <a:tbl>
              <a:tblPr>
                <a:noFill/>
                <a:tableStyleId>{9613F2A5-1830-43E6-8D50-AA79F1EF0EB3}</a:tableStyleId>
              </a:tblPr>
              <a:tblGrid>
                <a:gridCol w="676850"/>
              </a:tblGrid>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rPr lang="en-GB"/>
                        <a:t>2</a:t>
                      </a:r>
                      <a:endParaRPr/>
                    </a:p>
                  </a:txBody>
                  <a:tcPr marT="91425" marB="91425" marR="91425" marL="91425"/>
                </a:tc>
              </a:tr>
              <a:tr h="385200">
                <a:tc>
                  <a:txBody>
                    <a:bodyPr/>
                    <a:lstStyle/>
                    <a:p>
                      <a:pPr indent="0" lvl="0" marL="0" rtl="0" algn="l">
                        <a:spcBef>
                          <a:spcPts val="0"/>
                        </a:spcBef>
                        <a:spcAft>
                          <a:spcPts val="0"/>
                        </a:spcAft>
                        <a:buNone/>
                      </a:pPr>
                      <a:r>
                        <a:rPr lang="en-GB"/>
                        <a:t>1</a:t>
                      </a:r>
                      <a:endParaRPr/>
                    </a:p>
                  </a:txBody>
                  <a:tcPr marT="91425" marB="91425" marR="91425" marL="91425"/>
                </a:tc>
              </a:tr>
            </a:tbl>
          </a:graphicData>
        </a:graphic>
      </p:graphicFrame>
      <p:graphicFrame>
        <p:nvGraphicFramePr>
          <p:cNvPr id="386" name="Google Shape;386;p37"/>
          <p:cNvGraphicFramePr/>
          <p:nvPr/>
        </p:nvGraphicFramePr>
        <p:xfrm>
          <a:off x="2501250" y="2115200"/>
          <a:ext cx="3000000" cy="3000000"/>
        </p:xfrm>
        <a:graphic>
          <a:graphicData uri="http://schemas.openxmlformats.org/drawingml/2006/table">
            <a:tbl>
              <a:tblPr>
                <a:noFill/>
                <a:tableStyleId>{9613F2A5-1830-43E6-8D50-AA79F1EF0EB3}</a:tableStyleId>
              </a:tblPr>
              <a:tblGrid>
                <a:gridCol w="676850"/>
              </a:tblGrid>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rPr lang="en-GB"/>
                        <a:t>4</a:t>
                      </a:r>
                      <a:endParaRPr/>
                    </a:p>
                  </a:txBody>
                  <a:tcPr marT="91425" marB="91425" marR="91425" marL="91425"/>
                </a:tc>
              </a:tr>
              <a:tr h="385200">
                <a:tc>
                  <a:txBody>
                    <a:bodyPr/>
                    <a:lstStyle/>
                    <a:p>
                      <a:pPr indent="0" lvl="0" marL="0" rtl="0" algn="l">
                        <a:spcBef>
                          <a:spcPts val="0"/>
                        </a:spcBef>
                        <a:spcAft>
                          <a:spcPts val="0"/>
                        </a:spcAft>
                        <a:buNone/>
                      </a:pPr>
                      <a:r>
                        <a:rPr lang="en-GB"/>
                        <a:t>2</a:t>
                      </a:r>
                      <a:endParaRPr/>
                    </a:p>
                  </a:txBody>
                  <a:tcPr marT="91425" marB="91425" marR="91425" marL="91425"/>
                </a:tc>
              </a:tr>
              <a:tr h="385200">
                <a:tc>
                  <a:txBody>
                    <a:bodyPr/>
                    <a:lstStyle/>
                    <a:p>
                      <a:pPr indent="0" lvl="0" marL="0" rtl="0" algn="l">
                        <a:spcBef>
                          <a:spcPts val="0"/>
                        </a:spcBef>
                        <a:spcAft>
                          <a:spcPts val="0"/>
                        </a:spcAft>
                        <a:buNone/>
                      </a:pPr>
                      <a:r>
                        <a:rPr lang="en-GB"/>
                        <a:t>1</a:t>
                      </a:r>
                      <a:endParaRPr/>
                    </a:p>
                  </a:txBody>
                  <a:tcPr marT="91425" marB="91425" marR="91425" marL="91425"/>
                </a:tc>
              </a:tr>
            </a:tbl>
          </a:graphicData>
        </a:graphic>
      </p:graphicFrame>
      <p:graphicFrame>
        <p:nvGraphicFramePr>
          <p:cNvPr id="387" name="Google Shape;387;p37"/>
          <p:cNvGraphicFramePr/>
          <p:nvPr/>
        </p:nvGraphicFramePr>
        <p:xfrm>
          <a:off x="3390588" y="2115200"/>
          <a:ext cx="3000000" cy="3000000"/>
        </p:xfrm>
        <a:graphic>
          <a:graphicData uri="http://schemas.openxmlformats.org/drawingml/2006/table">
            <a:tbl>
              <a:tblPr>
                <a:noFill/>
                <a:tableStyleId>{9613F2A5-1830-43E6-8D50-AA79F1EF0EB3}</a:tableStyleId>
              </a:tblPr>
              <a:tblGrid>
                <a:gridCol w="676850"/>
              </a:tblGrid>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rPr lang="en-GB"/>
                        <a:t>5</a:t>
                      </a:r>
                      <a:endParaRPr/>
                    </a:p>
                  </a:txBody>
                  <a:tcPr marT="91425" marB="91425" marR="91425" marL="91425"/>
                </a:tc>
              </a:tr>
              <a:tr h="385200">
                <a:tc>
                  <a:txBody>
                    <a:bodyPr/>
                    <a:lstStyle/>
                    <a:p>
                      <a:pPr indent="0" lvl="0" marL="0" rtl="0" algn="l">
                        <a:spcBef>
                          <a:spcPts val="0"/>
                        </a:spcBef>
                        <a:spcAft>
                          <a:spcPts val="0"/>
                        </a:spcAft>
                        <a:buNone/>
                      </a:pPr>
                      <a:r>
                        <a:rPr lang="en-GB"/>
                        <a:t>2</a:t>
                      </a:r>
                      <a:endParaRPr/>
                    </a:p>
                  </a:txBody>
                  <a:tcPr marT="91425" marB="91425" marR="91425" marL="91425"/>
                </a:tc>
              </a:tr>
              <a:tr h="385200">
                <a:tc>
                  <a:txBody>
                    <a:bodyPr/>
                    <a:lstStyle/>
                    <a:p>
                      <a:pPr indent="0" lvl="0" marL="0" rtl="0" algn="l">
                        <a:spcBef>
                          <a:spcPts val="0"/>
                        </a:spcBef>
                        <a:spcAft>
                          <a:spcPts val="0"/>
                        </a:spcAft>
                        <a:buNone/>
                      </a:pPr>
                      <a:r>
                        <a:rPr lang="en-GB"/>
                        <a:t>1</a:t>
                      </a:r>
                      <a:endParaRPr/>
                    </a:p>
                  </a:txBody>
                  <a:tcPr marT="91425" marB="91425" marR="91425" marL="91425"/>
                </a:tc>
              </a:tr>
            </a:tbl>
          </a:graphicData>
        </a:graphic>
      </p:graphicFrame>
      <p:graphicFrame>
        <p:nvGraphicFramePr>
          <p:cNvPr id="388" name="Google Shape;388;p37"/>
          <p:cNvGraphicFramePr/>
          <p:nvPr/>
        </p:nvGraphicFramePr>
        <p:xfrm>
          <a:off x="4228425" y="2124313"/>
          <a:ext cx="3000000" cy="3000000"/>
        </p:xfrm>
        <a:graphic>
          <a:graphicData uri="http://schemas.openxmlformats.org/drawingml/2006/table">
            <a:tbl>
              <a:tblPr>
                <a:noFill/>
                <a:tableStyleId>{9613F2A5-1830-43E6-8D50-AA79F1EF0EB3}</a:tableStyleId>
              </a:tblPr>
              <a:tblGrid>
                <a:gridCol w="676850"/>
              </a:tblGrid>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t/>
                      </a:r>
                      <a:endParaRPr/>
                    </a:p>
                  </a:txBody>
                  <a:tcPr marT="91425" marB="91425" marR="91425" marL="91425"/>
                </a:tc>
              </a:tr>
              <a:tr h="385200">
                <a:tc>
                  <a:txBody>
                    <a:bodyPr/>
                    <a:lstStyle/>
                    <a:p>
                      <a:pPr indent="0" lvl="0" marL="0" rtl="0" algn="l">
                        <a:spcBef>
                          <a:spcPts val="0"/>
                        </a:spcBef>
                        <a:spcAft>
                          <a:spcPts val="0"/>
                        </a:spcAft>
                        <a:buNone/>
                      </a:pPr>
                      <a:r>
                        <a:rPr lang="en-GB"/>
                        <a:t>3</a:t>
                      </a:r>
                      <a:endParaRPr/>
                    </a:p>
                  </a:txBody>
                  <a:tcPr marT="91425" marB="91425" marR="91425" marL="91425"/>
                </a:tc>
              </a:tr>
              <a:tr h="385200">
                <a:tc>
                  <a:txBody>
                    <a:bodyPr/>
                    <a:lstStyle/>
                    <a:p>
                      <a:pPr indent="0" lvl="0" marL="0" rtl="0" algn="l">
                        <a:spcBef>
                          <a:spcPts val="0"/>
                        </a:spcBef>
                        <a:spcAft>
                          <a:spcPts val="0"/>
                        </a:spcAft>
                        <a:buNone/>
                      </a:pPr>
                      <a:r>
                        <a:rPr lang="en-GB"/>
                        <a:t>1</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Depth</a:t>
            </a:r>
            <a:r>
              <a:rPr lang="en-GB"/>
              <a:t>-first search</a:t>
            </a:r>
            <a:endParaRPr/>
          </a:p>
        </p:txBody>
      </p:sp>
      <p:sp>
        <p:nvSpPr>
          <p:cNvPr id="394" name="Google Shape;39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Time complexity:</a:t>
            </a:r>
            <a:endParaRPr/>
          </a:p>
          <a:p>
            <a:pPr indent="-317500" lvl="1" marL="914400" rtl="0" algn="l">
              <a:spcBef>
                <a:spcPts val="0"/>
              </a:spcBef>
              <a:spcAft>
                <a:spcPts val="0"/>
              </a:spcAft>
              <a:buSzPts val="1400"/>
              <a:buChar char="○"/>
            </a:pPr>
            <a:r>
              <a:rPr lang="en-GB"/>
              <a:t>Expand every node, denote </a:t>
            </a:r>
            <a:r>
              <a:rPr lang="en-GB" u="sng"/>
              <a:t>maximum</a:t>
            </a:r>
            <a:r>
              <a:rPr lang="en-GB"/>
              <a:t> branching factor b and maximum depth </a:t>
            </a:r>
            <a:r>
              <a:rPr lang="en-GB"/>
              <a:t>d</a:t>
            </a:r>
            <a:br>
              <a:rPr lang="en-GB"/>
            </a:br>
            <a:br>
              <a:rPr lang="en-GB"/>
            </a:br>
            <a:br>
              <a:rPr lang="en-GB"/>
            </a:br>
            <a:endParaRPr/>
          </a:p>
          <a:p>
            <a:pPr indent="-342900" lvl="0" marL="457200" rtl="0" algn="l">
              <a:spcBef>
                <a:spcPts val="0"/>
              </a:spcBef>
              <a:spcAft>
                <a:spcPts val="0"/>
              </a:spcAft>
              <a:buSzPts val="1800"/>
              <a:buChar char="●"/>
            </a:pPr>
            <a:r>
              <a:rPr lang="en-GB"/>
              <a:t>Space complexity:</a:t>
            </a:r>
            <a:endParaRPr/>
          </a:p>
          <a:p>
            <a:pPr indent="-317500" lvl="1" marL="914400" rtl="0" algn="l">
              <a:spcBef>
                <a:spcPts val="0"/>
              </a:spcBef>
              <a:spcAft>
                <a:spcPts val="0"/>
              </a:spcAft>
              <a:buSzPts val="1400"/>
              <a:buChar char="○"/>
            </a:pPr>
            <a:r>
              <a:rPr lang="en-GB"/>
              <a:t>For each node, need to store siblings (same level) to use when backtracking</a:t>
            </a:r>
            <a:endParaRPr/>
          </a:p>
          <a:p>
            <a:pPr indent="0" lvl="0" marL="914400" rtl="0" algn="l">
              <a:spcBef>
                <a:spcPts val="1600"/>
              </a:spcBef>
              <a:spcAft>
                <a:spcPts val="1600"/>
              </a:spcAft>
              <a:buNone/>
            </a:pPr>
            <a:r>
              <a:t/>
            </a:r>
            <a:endParaRPr/>
          </a:p>
        </p:txBody>
      </p:sp>
      <p:pic>
        <p:nvPicPr>
          <p:cNvPr id="395" name="Google Shape;395;p38"/>
          <p:cNvPicPr preferRelativeResize="0"/>
          <p:nvPr/>
        </p:nvPicPr>
        <p:blipFill>
          <a:blip r:embed="rId3">
            <a:alphaModFix/>
          </a:blip>
          <a:stretch>
            <a:fillRect/>
          </a:stretch>
        </p:blipFill>
        <p:spPr>
          <a:xfrm>
            <a:off x="1713361" y="3067025"/>
            <a:ext cx="5717279" cy="572700"/>
          </a:xfrm>
          <a:prstGeom prst="rect">
            <a:avLst/>
          </a:prstGeom>
          <a:noFill/>
          <a:ln>
            <a:noFill/>
          </a:ln>
        </p:spPr>
      </p:pic>
      <p:pic>
        <p:nvPicPr>
          <p:cNvPr id="396" name="Google Shape;396;p38"/>
          <p:cNvPicPr preferRelativeResize="0"/>
          <p:nvPr/>
        </p:nvPicPr>
        <p:blipFill>
          <a:blip r:embed="rId4">
            <a:alphaModFix/>
          </a:blip>
          <a:stretch>
            <a:fillRect/>
          </a:stretch>
        </p:blipFill>
        <p:spPr>
          <a:xfrm>
            <a:off x="6189511" y="3471350"/>
            <a:ext cx="2649689" cy="1595950"/>
          </a:xfrm>
          <a:prstGeom prst="rect">
            <a:avLst/>
          </a:prstGeom>
          <a:noFill/>
          <a:ln>
            <a:noFill/>
          </a:ln>
        </p:spPr>
      </p:pic>
      <p:pic>
        <p:nvPicPr>
          <p:cNvPr id="397" name="Google Shape;397;p38"/>
          <p:cNvPicPr preferRelativeResize="0"/>
          <p:nvPr/>
        </p:nvPicPr>
        <p:blipFill>
          <a:blip r:embed="rId5">
            <a:alphaModFix/>
          </a:blip>
          <a:stretch>
            <a:fillRect/>
          </a:stretch>
        </p:blipFill>
        <p:spPr>
          <a:xfrm>
            <a:off x="1728438" y="1911500"/>
            <a:ext cx="5687119" cy="51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 Quiz</a:t>
            </a:r>
            <a:endParaRPr/>
          </a:p>
        </p:txBody>
      </p:sp>
      <p:sp>
        <p:nvSpPr>
          <p:cNvPr id="403" name="Google Shape;40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Consider an infinite-depth search tree with small branching factor, and the goal is located at a “shallow” level. BFS is preferred over DFS in this case, why?</a:t>
            </a:r>
            <a:endParaRPr/>
          </a:p>
          <a:p>
            <a:pPr indent="-342900" lvl="0" marL="457200" rtl="0" algn="l">
              <a:spcBef>
                <a:spcPts val="1600"/>
              </a:spcBef>
              <a:spcAft>
                <a:spcPts val="0"/>
              </a:spcAft>
              <a:buSzPts val="1800"/>
              <a:buAutoNum type="alphaUcPeriod"/>
            </a:pPr>
            <a:r>
              <a:rPr lang="en-GB"/>
              <a:t>DFS is incomplete in this case.</a:t>
            </a:r>
            <a:endParaRPr/>
          </a:p>
          <a:p>
            <a:pPr indent="-342900" lvl="0" marL="457200" rtl="0" algn="l">
              <a:spcBef>
                <a:spcPts val="0"/>
              </a:spcBef>
              <a:spcAft>
                <a:spcPts val="0"/>
              </a:spcAft>
              <a:buSzPts val="1800"/>
              <a:buAutoNum type="alphaUcPeriod"/>
            </a:pPr>
            <a:r>
              <a:rPr lang="en-GB"/>
              <a:t>BFS is much more efficient to “prune” the search tree.</a:t>
            </a:r>
            <a:endParaRPr/>
          </a:p>
          <a:p>
            <a:pPr indent="-342900" lvl="0" marL="457200" rtl="0" algn="l">
              <a:spcBef>
                <a:spcPts val="0"/>
              </a:spcBef>
              <a:spcAft>
                <a:spcPts val="0"/>
              </a:spcAft>
              <a:buSzPts val="1800"/>
              <a:buAutoNum type="alphaUcPeriod"/>
            </a:pPr>
            <a:r>
              <a:rPr lang="en-GB"/>
              <a:t>DFS focuses on reaching the leaf of a particular path.</a:t>
            </a:r>
            <a:endParaRPr/>
          </a:p>
          <a:p>
            <a:pPr indent="-342900" lvl="0" marL="457200" rtl="0" algn="l">
              <a:spcBef>
                <a:spcPts val="0"/>
              </a:spcBef>
              <a:spcAft>
                <a:spcPts val="0"/>
              </a:spcAft>
              <a:buSzPts val="1800"/>
              <a:buAutoNum type="alphaUcPeriod"/>
            </a:pPr>
            <a:r>
              <a:rPr lang="en-GB"/>
              <a:t>All of the above.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Evaluation function</a:t>
            </a:r>
            <a:endParaRPr/>
          </a:p>
        </p:txBody>
      </p:sp>
      <p:sp>
        <p:nvSpPr>
          <p:cNvPr id="409" name="Google Shape;40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Path cost function g(n)</a:t>
            </a:r>
            <a:endParaRPr/>
          </a:p>
          <a:p>
            <a:pPr indent="-317500" lvl="1" marL="914400" rtl="0" algn="l">
              <a:spcBef>
                <a:spcPts val="0"/>
              </a:spcBef>
              <a:spcAft>
                <a:spcPts val="0"/>
              </a:spcAft>
              <a:buSzPts val="1400"/>
              <a:buChar char="○"/>
            </a:pPr>
            <a:r>
              <a:rPr lang="en-GB"/>
              <a:t>Backward looking</a:t>
            </a:r>
            <a:endParaRPr/>
          </a:p>
          <a:p>
            <a:pPr indent="-317500" lvl="1" marL="914400" rtl="0" algn="l">
              <a:spcBef>
                <a:spcPts val="0"/>
              </a:spcBef>
              <a:spcAft>
                <a:spcPts val="0"/>
              </a:spcAft>
              <a:buSzPts val="1400"/>
              <a:buChar char="○"/>
            </a:pPr>
            <a:r>
              <a:rPr lang="en-GB"/>
              <a:t>From initial state to current state</a:t>
            </a:r>
            <a:endParaRPr/>
          </a:p>
          <a:p>
            <a:pPr indent="-317500" lvl="1" marL="914400" rtl="0" algn="l">
              <a:spcBef>
                <a:spcPts val="0"/>
              </a:spcBef>
              <a:spcAft>
                <a:spcPts val="0"/>
              </a:spcAft>
              <a:buSzPts val="1400"/>
              <a:buChar char="○"/>
            </a:pPr>
            <a:r>
              <a:rPr lang="en-GB"/>
              <a:t>Used in uniform-cost search</a:t>
            </a:r>
            <a:endParaRPr/>
          </a:p>
          <a:p>
            <a:pPr indent="-342900" lvl="0" marL="457200" rtl="0" algn="l">
              <a:spcBef>
                <a:spcPts val="0"/>
              </a:spcBef>
              <a:spcAft>
                <a:spcPts val="0"/>
              </a:spcAft>
              <a:buSzPts val="1800"/>
              <a:buChar char="●"/>
            </a:pPr>
            <a:r>
              <a:rPr lang="en-GB"/>
              <a:t>Heuristic function h(n)</a:t>
            </a:r>
            <a:endParaRPr/>
          </a:p>
          <a:p>
            <a:pPr indent="-317500" lvl="1" marL="914400" rtl="0" algn="l">
              <a:spcBef>
                <a:spcPts val="0"/>
              </a:spcBef>
              <a:spcAft>
                <a:spcPts val="0"/>
              </a:spcAft>
              <a:buSzPts val="1400"/>
              <a:buChar char="○"/>
            </a:pPr>
            <a:r>
              <a:rPr lang="en-GB"/>
              <a:t>Forward looking</a:t>
            </a:r>
            <a:endParaRPr/>
          </a:p>
          <a:p>
            <a:pPr indent="-317500" lvl="1" marL="914400" rtl="0" algn="l">
              <a:spcBef>
                <a:spcPts val="0"/>
              </a:spcBef>
              <a:spcAft>
                <a:spcPts val="0"/>
              </a:spcAft>
              <a:buSzPts val="1400"/>
              <a:buChar char="○"/>
            </a:pPr>
            <a:r>
              <a:rPr lang="en-GB"/>
              <a:t>From current state to goal state</a:t>
            </a:r>
            <a:endParaRPr/>
          </a:p>
          <a:p>
            <a:pPr indent="-317500" lvl="1" marL="914400" rtl="0" algn="l">
              <a:spcBef>
                <a:spcPts val="0"/>
              </a:spcBef>
              <a:spcAft>
                <a:spcPts val="0"/>
              </a:spcAft>
              <a:buSzPts val="1400"/>
              <a:buChar char="○"/>
            </a:pPr>
            <a:r>
              <a:rPr lang="en-GB" u="sng"/>
              <a:t>Estimated </a:t>
            </a:r>
            <a:r>
              <a:rPr lang="en-GB"/>
              <a:t>for the cheapest path!</a:t>
            </a:r>
            <a:endParaRPr/>
          </a:p>
          <a:p>
            <a:pPr indent="-317500" lvl="1" marL="914400" rtl="0" algn="l">
              <a:spcBef>
                <a:spcPts val="0"/>
              </a:spcBef>
              <a:spcAft>
                <a:spcPts val="0"/>
              </a:spcAft>
              <a:buSzPts val="1400"/>
              <a:buChar char="○"/>
            </a:pPr>
            <a:r>
              <a:rPr lang="en-GB"/>
              <a:t>Admissible: a function that does not overestimate </a:t>
            </a:r>
            <a:r>
              <a:rPr lang="en-GB" u="sng"/>
              <a:t>real</a:t>
            </a:r>
            <a:r>
              <a:rPr lang="en-GB"/>
              <a:t> cost of reaching the goal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Greedy search</a:t>
            </a:r>
            <a:endParaRPr/>
          </a:p>
        </p:txBody>
      </p:sp>
      <p:sp>
        <p:nvSpPr>
          <p:cNvPr id="415" name="Google Shape;415;p4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Greedy: Finds solution in an incremental manner based on local optimality</a:t>
            </a:r>
            <a:endParaRPr/>
          </a:p>
          <a:p>
            <a:pPr indent="-317500" lvl="1" marL="914400" rtl="0" algn="l">
              <a:spcBef>
                <a:spcPts val="0"/>
              </a:spcBef>
              <a:spcAft>
                <a:spcPts val="0"/>
              </a:spcAft>
              <a:buSzPts val="1400"/>
              <a:buChar char="○"/>
            </a:pPr>
            <a:r>
              <a:rPr lang="en-GB"/>
              <a:t>Expands the node which appears closest to goal</a:t>
            </a:r>
            <a:endParaRPr/>
          </a:p>
          <a:p>
            <a:pPr indent="-317500" lvl="1" marL="914400" rtl="0" algn="l">
              <a:spcBef>
                <a:spcPts val="0"/>
              </a:spcBef>
              <a:spcAft>
                <a:spcPts val="0"/>
              </a:spcAft>
              <a:buSzPts val="1400"/>
              <a:buChar char="○"/>
            </a:pPr>
            <a:r>
              <a:rPr lang="en-GB"/>
              <a:t>Not complete, why?</a:t>
            </a:r>
            <a:endParaRPr/>
          </a:p>
          <a:p>
            <a:pPr indent="-342900" lvl="0" marL="457200" rtl="0" algn="l">
              <a:spcBef>
                <a:spcPts val="0"/>
              </a:spcBef>
              <a:spcAft>
                <a:spcPts val="0"/>
              </a:spcAft>
              <a:buSzPts val="1800"/>
              <a:buChar char="●"/>
            </a:pPr>
            <a:r>
              <a:rPr lang="en-GB"/>
              <a:t>Heuristic function, h(n)</a:t>
            </a:r>
            <a:endParaRPr/>
          </a:p>
          <a:p>
            <a:pPr indent="-317500" lvl="1" marL="914400" rtl="0" algn="l">
              <a:spcBef>
                <a:spcPts val="0"/>
              </a:spcBef>
              <a:spcAft>
                <a:spcPts val="0"/>
              </a:spcAft>
              <a:buSzPts val="1400"/>
              <a:buChar char="○"/>
            </a:pPr>
            <a:r>
              <a:rPr lang="en-GB"/>
              <a:t>Estimate of the distance from current state to goal state</a:t>
            </a:r>
            <a:endParaRPr/>
          </a:p>
          <a:p>
            <a:pPr indent="-317500" lvl="1" marL="914400" rtl="0" algn="l">
              <a:spcBef>
                <a:spcPts val="0"/>
              </a:spcBef>
              <a:spcAft>
                <a:spcPts val="0"/>
              </a:spcAft>
              <a:buSzPts val="1400"/>
              <a:buChar char="○"/>
            </a:pPr>
            <a:r>
              <a:rPr lang="en-GB"/>
              <a:t>At the goal, h(goal) = 0</a:t>
            </a:r>
            <a:endParaRPr/>
          </a:p>
        </p:txBody>
      </p:sp>
      <p:pic>
        <p:nvPicPr>
          <p:cNvPr id="416" name="Google Shape;416;p41"/>
          <p:cNvPicPr preferRelativeResize="0"/>
          <p:nvPr/>
        </p:nvPicPr>
        <p:blipFill>
          <a:blip r:embed="rId3">
            <a:alphaModFix/>
          </a:blip>
          <a:stretch>
            <a:fillRect/>
          </a:stretch>
        </p:blipFill>
        <p:spPr>
          <a:xfrm>
            <a:off x="4511425" y="1353577"/>
            <a:ext cx="4419574" cy="274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search</a:t>
            </a:r>
            <a:endParaRPr/>
          </a:p>
        </p:txBody>
      </p:sp>
      <p:sp>
        <p:nvSpPr>
          <p:cNvPr id="422" name="Google Shape;422;p4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Uniform-cost search (g(n)) + Greedy search (h(n))</a:t>
            </a:r>
            <a:endParaRPr/>
          </a:p>
          <a:p>
            <a:pPr indent="-317500" lvl="1" marL="914400" rtl="0" algn="l">
              <a:spcBef>
                <a:spcPts val="0"/>
              </a:spcBef>
              <a:spcAft>
                <a:spcPts val="0"/>
              </a:spcAft>
              <a:buSzPts val="1400"/>
              <a:buChar char="○"/>
            </a:pPr>
            <a:r>
              <a:rPr lang="en-GB"/>
              <a:t>Total cost from start to goal, passing through node n</a:t>
            </a:r>
            <a:endParaRPr/>
          </a:p>
          <a:p>
            <a:pPr indent="-317500" lvl="1" marL="914400" rtl="0" algn="l">
              <a:spcBef>
                <a:spcPts val="0"/>
              </a:spcBef>
              <a:spcAft>
                <a:spcPts val="0"/>
              </a:spcAft>
              <a:buSzPts val="1400"/>
              <a:buChar char="○"/>
            </a:pPr>
            <a:r>
              <a:rPr lang="en-GB"/>
              <a:t>Evaluation function: g(n) + h(n)</a:t>
            </a:r>
            <a:endParaRPr/>
          </a:p>
          <a:p>
            <a:pPr indent="-342900" lvl="0" marL="457200" rtl="0" algn="l">
              <a:spcBef>
                <a:spcPts val="0"/>
              </a:spcBef>
              <a:spcAft>
                <a:spcPts val="0"/>
              </a:spcAft>
              <a:buSzPts val="1800"/>
              <a:buChar char="●"/>
            </a:pPr>
            <a:r>
              <a:rPr lang="en-GB"/>
              <a:t>Disadvantage: exponential space complexity</a:t>
            </a:r>
            <a:endParaRPr/>
          </a:p>
          <a:p>
            <a:pPr indent="-317500" lvl="1" marL="914400" rtl="0" algn="l">
              <a:spcBef>
                <a:spcPts val="0"/>
              </a:spcBef>
              <a:spcAft>
                <a:spcPts val="0"/>
              </a:spcAft>
              <a:buSzPts val="1400"/>
              <a:buChar char="○"/>
            </a:pPr>
            <a:r>
              <a:rPr lang="en-GB"/>
              <a:t>Store every expanded node in memory</a:t>
            </a:r>
            <a:endParaRPr/>
          </a:p>
        </p:txBody>
      </p:sp>
      <p:pic>
        <p:nvPicPr>
          <p:cNvPr id="423" name="Google Shape;423;p42"/>
          <p:cNvPicPr preferRelativeResize="0"/>
          <p:nvPr/>
        </p:nvPicPr>
        <p:blipFill>
          <a:blip r:embed="rId3">
            <a:alphaModFix/>
          </a:blip>
          <a:stretch>
            <a:fillRect/>
          </a:stretch>
        </p:blipFill>
        <p:spPr>
          <a:xfrm>
            <a:off x="4450347" y="1152463"/>
            <a:ext cx="4381950" cy="3108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Constraint Satisfaction &amp; Game Playing</a:t>
            </a:r>
            <a:endParaRPr/>
          </a:p>
        </p:txBody>
      </p:sp>
      <p:sp>
        <p:nvSpPr>
          <p:cNvPr id="429" name="Google Shape;429;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Constraint Satisfaction Problem</a:t>
            </a:r>
            <a:endParaRPr/>
          </a:p>
        </p:txBody>
      </p:sp>
      <p:sp>
        <p:nvSpPr>
          <p:cNvPr id="435" name="Google Shape;435;p44"/>
          <p:cNvSpPr txBox="1"/>
          <p:nvPr>
            <p:ph idx="1" type="body"/>
          </p:nvPr>
        </p:nvSpPr>
        <p:spPr>
          <a:xfrm>
            <a:off x="311700" y="1152475"/>
            <a:ext cx="861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Discover some state that satisfies the constraints set</a:t>
            </a:r>
            <a:endParaRPr/>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GB"/>
              <a:t>State: A combination of some/all </a:t>
            </a:r>
            <a:r>
              <a:rPr lang="en-GB">
                <a:solidFill>
                  <a:srgbClr val="6AA84F"/>
                </a:solidFill>
              </a:rPr>
              <a:t>variables</a:t>
            </a:r>
            <a:r>
              <a:rPr lang="en-GB">
                <a:solidFill>
                  <a:srgbClr val="000000"/>
                </a:solidFill>
              </a:rPr>
              <a:t>’</a:t>
            </a:r>
            <a:r>
              <a:rPr lang="en-GB">
                <a:solidFill>
                  <a:srgbClr val="6AA84F"/>
                </a:solidFill>
              </a:rPr>
              <a:t> </a:t>
            </a:r>
            <a:r>
              <a:rPr lang="en-GB"/>
              <a:t>arrangement with values in </a:t>
            </a:r>
            <a:r>
              <a:rPr lang="en-GB"/>
              <a:t>the </a:t>
            </a:r>
            <a:r>
              <a:rPr lang="en-GB">
                <a:solidFill>
                  <a:srgbClr val="6AA84F"/>
                </a:solidFill>
              </a:rPr>
              <a:t>domains</a:t>
            </a:r>
            <a:endParaRPr>
              <a:solidFill>
                <a:srgbClr val="6AA84F"/>
              </a:solidFill>
            </a:endParaRPr>
          </a:p>
          <a:p>
            <a:pPr indent="-342900" lvl="0" marL="457200" rtl="0" algn="l">
              <a:spcBef>
                <a:spcPts val="0"/>
              </a:spcBef>
              <a:spcAft>
                <a:spcPts val="0"/>
              </a:spcAft>
              <a:buSzPts val="1800"/>
              <a:buChar char="●"/>
            </a:pPr>
            <a:r>
              <a:rPr lang="en-GB"/>
              <a:t>Eg. Variables (eg. Timetable slots), Domains (eg. Time in a working day)</a:t>
            </a:r>
            <a:endParaRPr/>
          </a:p>
          <a:p>
            <a:pPr indent="-342900" lvl="0" marL="457200" rtl="0" algn="l">
              <a:spcBef>
                <a:spcPts val="0"/>
              </a:spcBef>
              <a:spcAft>
                <a:spcPts val="0"/>
              </a:spcAft>
              <a:buSzPts val="1800"/>
              <a:buChar char="●"/>
            </a:pPr>
            <a:r>
              <a:rPr lang="en-GB"/>
              <a:t>An assignment that does not violate any constraints is called a </a:t>
            </a:r>
            <a:r>
              <a:rPr i="1" lang="en-GB"/>
              <a:t>consistent</a:t>
            </a:r>
            <a:r>
              <a:rPr lang="en-GB"/>
              <a:t> or </a:t>
            </a:r>
            <a:r>
              <a:rPr i="1" lang="en-GB"/>
              <a:t>legal </a:t>
            </a:r>
            <a:r>
              <a:rPr lang="en-GB"/>
              <a:t>assignment.</a:t>
            </a:r>
            <a:endParaRPr/>
          </a:p>
          <a:p>
            <a:pPr indent="-342900" lvl="0" marL="457200" rtl="0" algn="l">
              <a:spcBef>
                <a:spcPts val="0"/>
              </a:spcBef>
              <a:spcAft>
                <a:spcPts val="0"/>
              </a:spcAft>
              <a:buSzPts val="1800"/>
              <a:buChar char="●"/>
            </a:pPr>
            <a:r>
              <a:rPr lang="en-GB"/>
              <a:t>A solution to a CSP</a:t>
            </a:r>
            <a:endParaRPr/>
          </a:p>
          <a:p>
            <a:pPr indent="-317500" lvl="1" marL="914400" rtl="0" algn="l">
              <a:spcBef>
                <a:spcPts val="0"/>
              </a:spcBef>
              <a:spcAft>
                <a:spcPts val="0"/>
              </a:spcAft>
              <a:buSzPts val="1400"/>
              <a:buChar char="○"/>
            </a:pPr>
            <a:r>
              <a:rPr lang="en-GB"/>
              <a:t>Every variable given a value (</a:t>
            </a:r>
            <a:r>
              <a:rPr i="1" lang="en-GB"/>
              <a:t>complete</a:t>
            </a:r>
            <a:r>
              <a:rPr lang="en-GB"/>
              <a:t>)</a:t>
            </a:r>
            <a:endParaRPr/>
          </a:p>
          <a:p>
            <a:pPr indent="-317500" lvl="1" marL="914400" rtl="0" algn="l">
              <a:spcBef>
                <a:spcPts val="0"/>
              </a:spcBef>
              <a:spcAft>
                <a:spcPts val="0"/>
              </a:spcAft>
              <a:buSzPts val="1400"/>
              <a:buChar char="○"/>
            </a:pPr>
            <a:r>
              <a:rPr lang="en-GB"/>
              <a:t>The assignment satisfies all the constraints</a:t>
            </a:r>
            <a:endParaRPr/>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GB"/>
              <a:t>Goal test: A set of </a:t>
            </a:r>
            <a:r>
              <a:rPr lang="en-GB">
                <a:solidFill>
                  <a:srgbClr val="3C78D8"/>
                </a:solidFill>
              </a:rPr>
              <a:t>constraints</a:t>
            </a:r>
            <a:endParaRPr>
              <a:solidFill>
                <a:srgbClr val="3C78D8"/>
              </a:solidFill>
            </a:endParaRPr>
          </a:p>
          <a:p>
            <a:pPr indent="-342900" lvl="0" marL="457200" rtl="0" algn="l">
              <a:spcBef>
                <a:spcPts val="0"/>
              </a:spcBef>
              <a:spcAft>
                <a:spcPts val="0"/>
              </a:spcAft>
              <a:buSzPts val="1800"/>
              <a:buChar char="●"/>
            </a:pPr>
            <a:r>
              <a:rPr lang="en-GB"/>
              <a:t>Eg. T</a:t>
            </a:r>
            <a:r>
              <a:rPr lang="en-GB"/>
              <a:t>imetable slots cannot clash  → Useful for timetable scheduling</a:t>
            </a:r>
            <a:endParaRPr/>
          </a:p>
        </p:txBody>
      </p:sp>
      <p:pic>
        <p:nvPicPr>
          <p:cNvPr id="436" name="Google Shape;436;p44"/>
          <p:cNvPicPr preferRelativeResize="0"/>
          <p:nvPr/>
        </p:nvPicPr>
        <p:blipFill rotWithShape="1">
          <a:blip r:embed="rId3">
            <a:alphaModFix/>
          </a:blip>
          <a:srcRect b="34266" l="0" r="67500" t="0"/>
          <a:stretch/>
        </p:blipFill>
        <p:spPr>
          <a:xfrm>
            <a:off x="5915900" y="2946775"/>
            <a:ext cx="1134975" cy="106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127" name="Google Shape;127;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AI: Intelligence demonstrated by machines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this scenario - 4 Queens</a:t>
            </a:r>
            <a:endParaRPr/>
          </a:p>
        </p:txBody>
      </p:sp>
      <p:sp>
        <p:nvSpPr>
          <p:cNvPr id="442" name="Google Shape;44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GB"/>
              <a:t>4x4 grid. No two queens on the same row, column or diagonal</a:t>
            </a:r>
            <a:endParaRPr/>
          </a:p>
          <a:p>
            <a:pPr indent="0" lvl="0" marL="2286000" rtl="0" algn="l">
              <a:spcBef>
                <a:spcPts val="1600"/>
              </a:spcBef>
              <a:spcAft>
                <a:spcPts val="0"/>
              </a:spcAft>
              <a:buNone/>
            </a:pPr>
            <a:r>
              <a:rPr lang="en-GB"/>
              <a:t>   We search column by column</a:t>
            </a:r>
            <a:endParaRPr/>
          </a:p>
          <a:p>
            <a:pPr indent="457200" lvl="0" marL="1828800" rtl="0" algn="l">
              <a:lnSpc>
                <a:spcPct val="200000"/>
              </a:lnSpc>
              <a:spcBef>
                <a:spcPts val="1600"/>
              </a:spcBef>
              <a:spcAft>
                <a:spcPts val="0"/>
              </a:spcAft>
              <a:buNone/>
            </a:pPr>
            <a:r>
              <a:t/>
            </a:r>
            <a:endParaRPr/>
          </a:p>
          <a:p>
            <a:pPr indent="0" lvl="0" marL="0" rtl="0" algn="l">
              <a:spcBef>
                <a:spcPts val="1600"/>
              </a:spcBef>
              <a:spcAft>
                <a:spcPts val="1600"/>
              </a:spcAft>
              <a:buNone/>
            </a:pPr>
            <a:r>
              <a:t/>
            </a:r>
            <a:endParaRPr/>
          </a:p>
        </p:txBody>
      </p:sp>
      <p:pic>
        <p:nvPicPr>
          <p:cNvPr id="443" name="Google Shape;443;p45"/>
          <p:cNvPicPr preferRelativeResize="0"/>
          <p:nvPr/>
        </p:nvPicPr>
        <p:blipFill rotWithShape="1">
          <a:blip r:embed="rId3">
            <a:alphaModFix/>
          </a:blip>
          <a:srcRect b="8592" l="0" r="0" t="0"/>
          <a:stretch/>
        </p:blipFill>
        <p:spPr>
          <a:xfrm>
            <a:off x="418775" y="1789500"/>
            <a:ext cx="2239425" cy="953700"/>
          </a:xfrm>
          <a:prstGeom prst="rect">
            <a:avLst/>
          </a:prstGeom>
          <a:noFill/>
          <a:ln>
            <a:noFill/>
          </a:ln>
        </p:spPr>
      </p:pic>
      <p:sp>
        <p:nvSpPr>
          <p:cNvPr id="444" name="Google Shape;444;p45"/>
          <p:cNvSpPr txBox="1"/>
          <p:nvPr/>
        </p:nvSpPr>
        <p:spPr>
          <a:xfrm>
            <a:off x="311700" y="3075375"/>
            <a:ext cx="5561400" cy="15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Method 1: List all possibilities, then check all</a:t>
            </a:r>
            <a:endParaRPr sz="1800">
              <a:solidFill>
                <a:schemeClr val="dk2"/>
              </a:solidFill>
            </a:endParaRPr>
          </a:p>
          <a:p>
            <a:pPr indent="-342900" lvl="0" marL="457200" rtl="0" algn="l">
              <a:lnSpc>
                <a:spcPct val="100000"/>
              </a:lnSpc>
              <a:spcBef>
                <a:spcPts val="1600"/>
              </a:spcBef>
              <a:spcAft>
                <a:spcPts val="0"/>
              </a:spcAft>
              <a:buClr>
                <a:schemeClr val="dk2"/>
              </a:buClr>
              <a:buSzPts val="1800"/>
              <a:buChar char="●"/>
            </a:pPr>
            <a:r>
              <a:rPr lang="en-GB" sz="1800">
                <a:solidFill>
                  <a:schemeClr val="dk2"/>
                </a:solidFill>
              </a:rPr>
              <a:t>4</a:t>
            </a:r>
            <a:r>
              <a:rPr lang="en-GB" sz="1800">
                <a:solidFill>
                  <a:schemeClr val="dk2"/>
                </a:solidFill>
                <a:highlight>
                  <a:srgbClr val="FFFFFF"/>
                </a:highlight>
              </a:rPr>
              <a:t>⁴</a:t>
            </a:r>
            <a:r>
              <a:rPr lang="en-GB" sz="1800">
                <a:solidFill>
                  <a:schemeClr val="dk2"/>
                </a:solidFill>
              </a:rPr>
              <a:t> = 64 outcomes</a:t>
            </a:r>
            <a:endParaRPr sz="1800">
              <a:solidFill>
                <a:schemeClr val="dk2"/>
              </a:solidFill>
              <a:highlight>
                <a:srgbClr val="FFFFFF"/>
              </a:highlight>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highlight>
                  <a:srgbClr val="FFFFFF"/>
                </a:highlight>
              </a:rPr>
              <a:t>Time complexity: O(nⁿ)</a:t>
            </a:r>
            <a:endParaRPr sz="1800">
              <a:solidFill>
                <a:schemeClr val="dk2"/>
              </a:solidFill>
              <a:highlight>
                <a:srgbClr val="FFFFFF"/>
              </a:highlight>
            </a:endParaRPr>
          </a:p>
          <a:p>
            <a:pPr indent="-342900" lvl="0" marL="457200" rtl="0" algn="l">
              <a:lnSpc>
                <a:spcPct val="115000"/>
              </a:lnSpc>
              <a:spcBef>
                <a:spcPts val="0"/>
              </a:spcBef>
              <a:spcAft>
                <a:spcPts val="1600"/>
              </a:spcAft>
              <a:buClr>
                <a:schemeClr val="dk2"/>
              </a:buClr>
              <a:buSzPts val="1800"/>
              <a:buChar char="●"/>
            </a:pPr>
            <a:r>
              <a:rPr lang="en-GB" sz="1800">
                <a:solidFill>
                  <a:schemeClr val="dk2"/>
                </a:solidFill>
                <a:highlight>
                  <a:srgbClr val="FFFFFF"/>
                </a:highlight>
              </a:rPr>
              <a:t>Depth-first standard search</a:t>
            </a:r>
            <a:endParaRPr sz="1800">
              <a:solidFill>
                <a:schemeClr val="dk2"/>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3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Backtracking search</a:t>
            </a:r>
            <a:endParaRPr/>
          </a:p>
        </p:txBody>
      </p:sp>
      <p:sp>
        <p:nvSpPr>
          <p:cNvPr id="450" name="Google Shape;45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1" name="Google Shape;451;p46"/>
          <p:cNvPicPr preferRelativeResize="0"/>
          <p:nvPr/>
        </p:nvPicPr>
        <p:blipFill>
          <a:blip r:embed="rId3">
            <a:alphaModFix/>
          </a:blip>
          <a:stretch>
            <a:fillRect/>
          </a:stretch>
        </p:blipFill>
        <p:spPr>
          <a:xfrm>
            <a:off x="1617509" y="1037678"/>
            <a:ext cx="5908993" cy="3645975"/>
          </a:xfrm>
          <a:prstGeom prst="rect">
            <a:avLst/>
          </a:prstGeom>
          <a:noFill/>
          <a:ln>
            <a:noFill/>
          </a:ln>
        </p:spPr>
      </p:pic>
      <p:sp>
        <p:nvSpPr>
          <p:cNvPr id="452" name="Google Shape;452;p46"/>
          <p:cNvSpPr txBox="1"/>
          <p:nvPr/>
        </p:nvSpPr>
        <p:spPr>
          <a:xfrm>
            <a:off x="6525825" y="664375"/>
            <a:ext cx="19611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Do not waste time searching when constraints have already been violated!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Forward tracking and</a:t>
            </a:r>
            <a:r>
              <a:rPr lang="en-GB"/>
              <a:t> constraint propagation</a:t>
            </a:r>
            <a:endParaRPr/>
          </a:p>
        </p:txBody>
      </p:sp>
      <p:sp>
        <p:nvSpPr>
          <p:cNvPr id="458" name="Google Shape;458;p47"/>
          <p:cNvSpPr txBox="1"/>
          <p:nvPr>
            <p:ph idx="1" type="body"/>
          </p:nvPr>
        </p:nvSpPr>
        <p:spPr>
          <a:xfrm>
            <a:off x="311700" y="1152475"/>
            <a:ext cx="41460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More ‘intelligent’ search</a:t>
            </a:r>
            <a:endParaRPr/>
          </a:p>
          <a:p>
            <a:pPr indent="-342900" lvl="0" marL="457200" rtl="0" algn="l">
              <a:spcBef>
                <a:spcPts val="0"/>
              </a:spcBef>
              <a:spcAft>
                <a:spcPts val="0"/>
              </a:spcAft>
              <a:buSzPts val="1800"/>
              <a:buChar char="●"/>
            </a:pPr>
            <a:r>
              <a:rPr lang="en-GB"/>
              <a:t>Implications of current variable assignments for the other unassigned variables</a:t>
            </a:r>
            <a:endParaRPr/>
          </a:p>
          <a:p>
            <a:pPr indent="0" lvl="0" marL="0" rtl="0" algn="l">
              <a:spcBef>
                <a:spcPts val="0"/>
              </a:spcBef>
              <a:spcAft>
                <a:spcPts val="0"/>
              </a:spcAft>
              <a:buNone/>
            </a:pPr>
            <a:r>
              <a:t/>
            </a:r>
            <a:endParaRPr/>
          </a:p>
          <a:p>
            <a:pPr indent="-342900" lvl="0" marL="457200" rtl="0" algn="l">
              <a:spcBef>
                <a:spcPts val="0"/>
              </a:spcBef>
              <a:spcAft>
                <a:spcPts val="0"/>
              </a:spcAft>
              <a:buClr>
                <a:srgbClr val="EFEFEF"/>
              </a:buClr>
              <a:buSzPts val="1800"/>
              <a:buChar char="●"/>
            </a:pPr>
            <a:r>
              <a:rPr lang="en-GB">
                <a:solidFill>
                  <a:srgbClr val="EFEFEF"/>
                </a:solidFill>
              </a:rPr>
              <a:t>Which variable to assign next</a:t>
            </a:r>
            <a:endParaRPr>
              <a:solidFill>
                <a:srgbClr val="EFEFEF"/>
              </a:solidFill>
            </a:endParaRPr>
          </a:p>
          <a:p>
            <a:pPr indent="-342900" lvl="0" marL="457200" rtl="0" algn="l">
              <a:spcBef>
                <a:spcPts val="0"/>
              </a:spcBef>
              <a:spcAft>
                <a:spcPts val="0"/>
              </a:spcAft>
              <a:buClr>
                <a:srgbClr val="EFEFEF"/>
              </a:buClr>
              <a:buSzPts val="1800"/>
              <a:buChar char="●"/>
            </a:pPr>
            <a:r>
              <a:rPr lang="en-GB">
                <a:solidFill>
                  <a:srgbClr val="EFEFEF"/>
                </a:solidFill>
              </a:rPr>
              <a:t>What order of the values to try for each variable</a:t>
            </a:r>
            <a:endParaRPr>
              <a:solidFill>
                <a:srgbClr val="EFEFEF"/>
              </a:solidFill>
            </a:endParaRPr>
          </a:p>
        </p:txBody>
      </p:sp>
      <p:pic>
        <p:nvPicPr>
          <p:cNvPr id="459" name="Google Shape;459;p47"/>
          <p:cNvPicPr preferRelativeResize="0"/>
          <p:nvPr/>
        </p:nvPicPr>
        <p:blipFill>
          <a:blip r:embed="rId3">
            <a:alphaModFix/>
          </a:blip>
          <a:stretch>
            <a:fillRect/>
          </a:stretch>
        </p:blipFill>
        <p:spPr>
          <a:xfrm>
            <a:off x="4702425" y="1228300"/>
            <a:ext cx="3965575" cy="2704325"/>
          </a:xfrm>
          <a:prstGeom prst="rect">
            <a:avLst/>
          </a:prstGeom>
          <a:noFill/>
          <a:ln>
            <a:noFill/>
          </a:ln>
        </p:spPr>
      </p:pic>
      <p:sp>
        <p:nvSpPr>
          <p:cNvPr id="460" name="Google Shape;460;p47"/>
          <p:cNvSpPr txBox="1"/>
          <p:nvPr/>
        </p:nvSpPr>
        <p:spPr>
          <a:xfrm>
            <a:off x="311700" y="2753925"/>
            <a:ext cx="3653100" cy="17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Note:</a:t>
            </a:r>
            <a:endParaRPr/>
          </a:p>
          <a:p>
            <a:pPr indent="-184150" lvl="0" marL="269999" rtl="0" algn="l">
              <a:spcBef>
                <a:spcPts val="1000"/>
              </a:spcBef>
              <a:spcAft>
                <a:spcPts val="0"/>
              </a:spcAft>
              <a:buSzPts val="1400"/>
              <a:buAutoNum type="arabicPeriod"/>
            </a:pPr>
            <a:r>
              <a:rPr lang="en-GB"/>
              <a:t>Keep track of remaining legal values for unassigned variables</a:t>
            </a:r>
            <a:endParaRPr/>
          </a:p>
          <a:p>
            <a:pPr indent="-184150" lvl="0" marL="269999" rtl="0" algn="l">
              <a:spcBef>
                <a:spcPts val="1000"/>
              </a:spcBef>
              <a:spcAft>
                <a:spcPts val="0"/>
              </a:spcAft>
              <a:buSzPts val="1400"/>
              <a:buAutoNum type="arabicPeriod"/>
            </a:pPr>
            <a:r>
              <a:rPr lang="en-GB"/>
              <a:t>Terminate search when any variable has no legal values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3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reduce search size?</a:t>
            </a:r>
            <a:endParaRPr/>
          </a:p>
        </p:txBody>
      </p:sp>
      <p:sp>
        <p:nvSpPr>
          <p:cNvPr id="466" name="Google Shape;46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‘intelligent’ search - 1 important method, 3 heuristics</a:t>
            </a:r>
            <a:endParaRPr/>
          </a:p>
          <a:p>
            <a:pPr indent="0" lvl="0" marL="0" rtl="0" algn="l">
              <a:spcBef>
                <a:spcPts val="1600"/>
              </a:spcBef>
              <a:spcAft>
                <a:spcPts val="0"/>
              </a:spcAft>
              <a:buNone/>
            </a:pPr>
            <a:r>
              <a:t/>
            </a:r>
            <a:endParaRPr/>
          </a:p>
          <a:p>
            <a:pPr indent="0" lvl="0" marL="0" rtl="0" algn="l">
              <a:spcBef>
                <a:spcPts val="0"/>
              </a:spcBef>
              <a:spcAft>
                <a:spcPts val="0"/>
              </a:spcAft>
              <a:buNone/>
            </a:pPr>
            <a:r>
              <a:rPr lang="en-GB"/>
              <a:t>Wikipedia:</a:t>
            </a:r>
            <a:endParaRPr/>
          </a:p>
          <a:p>
            <a:pPr indent="0" lvl="0" marL="0" rtl="0" algn="l">
              <a:spcBef>
                <a:spcPts val="1600"/>
              </a:spcBef>
              <a:spcAft>
                <a:spcPts val="1600"/>
              </a:spcAft>
              <a:buNone/>
            </a:pPr>
            <a:r>
              <a:rPr lang="en-GB"/>
              <a:t>A heuristic technique, or a </a:t>
            </a:r>
            <a:r>
              <a:rPr b="1" lang="en-GB"/>
              <a:t>heuristic</a:t>
            </a:r>
            <a:r>
              <a:rPr lang="en-GB"/>
              <a:t>, is any approach to problem solving or self-discovery that employs a practical method that is not guaranteed to be optimal, perfect, or rational, but is nevertheless sufficient for reaching an immediate, short-term goal or approximation.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Which variable to fill first?</a:t>
            </a:r>
            <a:endParaRPr/>
          </a:p>
        </p:txBody>
      </p:sp>
      <p:sp>
        <p:nvSpPr>
          <p:cNvPr id="472" name="Google Shape;47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Which variable to assign next</a:t>
            </a:r>
            <a:endParaRPr/>
          </a:p>
          <a:p>
            <a:pPr indent="-342900" lvl="0" marL="457200" rtl="0" algn="l">
              <a:spcBef>
                <a:spcPts val="0"/>
              </a:spcBef>
              <a:spcAft>
                <a:spcPts val="0"/>
              </a:spcAft>
              <a:buSzPts val="1800"/>
              <a:buChar char="●"/>
            </a:pPr>
            <a:r>
              <a:rPr lang="en-GB"/>
              <a:t>What order of the values to try for each variable</a:t>
            </a:r>
            <a:endParaRPr/>
          </a:p>
        </p:txBody>
      </p:sp>
      <p:sp>
        <p:nvSpPr>
          <p:cNvPr id="473" name="Google Shape;473;p49"/>
          <p:cNvSpPr txBox="1"/>
          <p:nvPr/>
        </p:nvSpPr>
        <p:spPr>
          <a:xfrm>
            <a:off x="311700" y="2331513"/>
            <a:ext cx="8520600" cy="22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Most Constrained Variable (aka minimum remaining values heuristic)</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26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Choose the variable with the fewest legal values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Reduces the branching factor on future choices!</a:t>
            </a:r>
            <a:endParaRPr sz="1800">
              <a:solidFill>
                <a:schemeClr val="dk2"/>
              </a:solidFill>
            </a:endParaRPr>
          </a:p>
          <a:p>
            <a:pPr indent="0" lvl="0" marL="0" rtl="0" algn="l">
              <a:spcBef>
                <a:spcPts val="1600"/>
              </a:spcBef>
              <a:spcAft>
                <a:spcPts val="0"/>
              </a:spcAft>
              <a:buNone/>
            </a:pPr>
            <a:r>
              <a:t/>
            </a:r>
            <a:endParaRPr/>
          </a:p>
        </p:txBody>
      </p:sp>
      <p:cxnSp>
        <p:nvCxnSpPr>
          <p:cNvPr id="474" name="Google Shape;474;p49"/>
          <p:cNvCxnSpPr/>
          <p:nvPr/>
        </p:nvCxnSpPr>
        <p:spPr>
          <a:xfrm>
            <a:off x="432000" y="2100275"/>
            <a:ext cx="8280000" cy="3600"/>
          </a:xfrm>
          <a:prstGeom prst="straightConnector1">
            <a:avLst/>
          </a:prstGeom>
          <a:noFill/>
          <a:ln cap="flat" cmpd="sng" w="19050">
            <a:solidFill>
              <a:srgbClr val="000000"/>
            </a:solidFill>
            <a:prstDash val="dashDot"/>
            <a:round/>
            <a:headEnd len="med" w="med" type="none"/>
            <a:tailEnd len="med" w="med" type="none"/>
          </a:ln>
        </p:spPr>
      </p:cxnSp>
      <p:pic>
        <p:nvPicPr>
          <p:cNvPr id="475" name="Google Shape;475;p49"/>
          <p:cNvPicPr preferRelativeResize="0"/>
          <p:nvPr/>
        </p:nvPicPr>
        <p:blipFill>
          <a:blip r:embed="rId3">
            <a:alphaModFix/>
          </a:blip>
          <a:stretch>
            <a:fillRect/>
          </a:stretch>
        </p:blipFill>
        <p:spPr>
          <a:xfrm>
            <a:off x="432000" y="2777994"/>
            <a:ext cx="7561849" cy="1314525"/>
          </a:xfrm>
          <a:prstGeom prst="rect">
            <a:avLst/>
          </a:prstGeom>
          <a:noFill/>
          <a:ln>
            <a:noFill/>
          </a:ln>
        </p:spPr>
      </p:pic>
      <p:pic>
        <p:nvPicPr>
          <p:cNvPr id="476" name="Google Shape;476;p49"/>
          <p:cNvPicPr preferRelativeResize="0"/>
          <p:nvPr/>
        </p:nvPicPr>
        <p:blipFill>
          <a:blip r:embed="rId4">
            <a:alphaModFix/>
          </a:blip>
          <a:stretch>
            <a:fillRect/>
          </a:stretch>
        </p:blipFill>
        <p:spPr>
          <a:xfrm>
            <a:off x="6482975" y="244300"/>
            <a:ext cx="1891875" cy="162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3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3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3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3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Least Constraining Value Heuristic</a:t>
            </a:r>
            <a:endParaRPr/>
          </a:p>
        </p:txBody>
      </p:sp>
      <p:sp>
        <p:nvSpPr>
          <p:cNvPr id="482" name="Google Shape;48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Choose the variable that rules out the fewest values / allows</a:t>
            </a:r>
            <a:br>
              <a:rPr lang="en-GB"/>
            </a:br>
            <a:r>
              <a:rPr lang="en-GB"/>
              <a:t>maximum flexibility in the remaining variables.</a:t>
            </a:r>
            <a:endParaRPr/>
          </a:p>
        </p:txBody>
      </p:sp>
      <p:pic>
        <p:nvPicPr>
          <p:cNvPr id="483" name="Google Shape;483;p50"/>
          <p:cNvPicPr preferRelativeResize="0"/>
          <p:nvPr/>
        </p:nvPicPr>
        <p:blipFill>
          <a:blip r:embed="rId3">
            <a:alphaModFix/>
          </a:blip>
          <a:stretch>
            <a:fillRect/>
          </a:stretch>
        </p:blipFill>
        <p:spPr>
          <a:xfrm>
            <a:off x="788075" y="1974502"/>
            <a:ext cx="7353550" cy="2594375"/>
          </a:xfrm>
          <a:prstGeom prst="rect">
            <a:avLst/>
          </a:prstGeom>
          <a:noFill/>
          <a:ln>
            <a:noFill/>
          </a:ln>
        </p:spPr>
      </p:pic>
      <p:pic>
        <p:nvPicPr>
          <p:cNvPr id="484" name="Google Shape;484;p50"/>
          <p:cNvPicPr preferRelativeResize="0"/>
          <p:nvPr/>
        </p:nvPicPr>
        <p:blipFill>
          <a:blip r:embed="rId4">
            <a:alphaModFix/>
          </a:blip>
          <a:stretch>
            <a:fillRect/>
          </a:stretch>
        </p:blipFill>
        <p:spPr>
          <a:xfrm>
            <a:off x="6665079" y="246726"/>
            <a:ext cx="2007421" cy="1727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Min-Conflicts Heuristic</a:t>
            </a:r>
            <a:endParaRPr/>
          </a:p>
        </p:txBody>
      </p:sp>
      <p:sp>
        <p:nvSpPr>
          <p:cNvPr id="490" name="Google Shape;49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Assign a initial value for each variable</a:t>
            </a:r>
            <a:endParaRPr sz="1700"/>
          </a:p>
          <a:p>
            <a:pPr indent="-262549" lvl="1" marL="719999" rtl="0" algn="l">
              <a:spcBef>
                <a:spcPts val="0"/>
              </a:spcBef>
              <a:spcAft>
                <a:spcPts val="0"/>
              </a:spcAft>
              <a:buSzPts val="1300"/>
              <a:buChar char="○"/>
            </a:pPr>
            <a:r>
              <a:rPr lang="en-GB" sz="1300"/>
              <a:t>Greedy algorithm for this example</a:t>
            </a:r>
            <a:endParaRPr sz="1300"/>
          </a:p>
          <a:p>
            <a:pPr indent="-336550" lvl="0" marL="457200" rtl="0" algn="l">
              <a:spcBef>
                <a:spcPts val="0"/>
              </a:spcBef>
              <a:spcAft>
                <a:spcPts val="0"/>
              </a:spcAft>
              <a:buSzPts val="1700"/>
              <a:buChar char="●"/>
            </a:pPr>
            <a:r>
              <a:rPr lang="en-GB" sz="1700"/>
              <a:t>Shifts violated variable to a domain with</a:t>
            </a:r>
            <a:br>
              <a:rPr lang="en-GB" sz="1700"/>
            </a:br>
            <a:r>
              <a:rPr lang="en-GB" sz="1700"/>
              <a:t>m</a:t>
            </a:r>
            <a:r>
              <a:rPr lang="en-GB" sz="1700"/>
              <a:t>in. no. of violated constraints</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lnSpc>
                <a:spcPct val="100000"/>
              </a:lnSpc>
              <a:spcBef>
                <a:spcPts val="1600"/>
              </a:spcBef>
              <a:spcAft>
                <a:spcPts val="0"/>
              </a:spcAft>
              <a:buNone/>
            </a:pPr>
            <a:r>
              <a:t/>
            </a:r>
            <a:endParaRPr sz="1700"/>
          </a:p>
          <a:p>
            <a:pPr indent="-336550" lvl="0" marL="457200" rtl="0" algn="l">
              <a:spcBef>
                <a:spcPts val="1600"/>
              </a:spcBef>
              <a:spcAft>
                <a:spcPts val="0"/>
              </a:spcAft>
              <a:buSzPts val="1700"/>
              <a:buChar char="●"/>
            </a:pPr>
            <a:r>
              <a:rPr lang="en-GB" sz="1700"/>
              <a:t>Might not reach end goal, local search</a:t>
            </a:r>
            <a:endParaRPr sz="1700"/>
          </a:p>
          <a:p>
            <a:pPr indent="0" lvl="0" marL="0" rtl="0" algn="l">
              <a:spcBef>
                <a:spcPts val="1600"/>
              </a:spcBef>
              <a:spcAft>
                <a:spcPts val="1600"/>
              </a:spcAft>
              <a:buNone/>
            </a:pPr>
            <a:r>
              <a:t/>
            </a:r>
            <a:endParaRPr sz="1700"/>
          </a:p>
        </p:txBody>
      </p:sp>
      <p:pic>
        <p:nvPicPr>
          <p:cNvPr id="491" name="Google Shape;491;p51" title="MCH-demo.mp4">
            <a:hlinkClick r:id="rId3"/>
          </p:cNvPr>
          <p:cNvPicPr preferRelativeResize="0"/>
          <p:nvPr/>
        </p:nvPicPr>
        <p:blipFill>
          <a:blip r:embed="rId4">
            <a:alphaModFix/>
          </a:blip>
          <a:stretch>
            <a:fillRect/>
          </a:stretch>
        </p:blipFill>
        <p:spPr>
          <a:xfrm>
            <a:off x="5365900" y="1289050"/>
            <a:ext cx="3143250" cy="3143250"/>
          </a:xfrm>
          <a:prstGeom prst="rect">
            <a:avLst/>
          </a:prstGeom>
          <a:noFill/>
          <a:ln>
            <a:noFill/>
          </a:ln>
        </p:spPr>
      </p:pic>
      <p:pic>
        <p:nvPicPr>
          <p:cNvPr id="492" name="Google Shape;492;p51"/>
          <p:cNvPicPr preferRelativeResize="0"/>
          <p:nvPr/>
        </p:nvPicPr>
        <p:blipFill rotWithShape="1">
          <a:blip r:embed="rId5">
            <a:alphaModFix/>
          </a:blip>
          <a:srcRect b="0" l="6590" r="4346" t="5338"/>
          <a:stretch/>
        </p:blipFill>
        <p:spPr>
          <a:xfrm>
            <a:off x="810091" y="2433853"/>
            <a:ext cx="1993642" cy="204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Games as Search Problem</a:t>
            </a:r>
            <a:endParaRPr/>
          </a:p>
        </p:txBody>
      </p:sp>
      <p:sp>
        <p:nvSpPr>
          <p:cNvPr id="498" name="Google Shape;49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Games are commonly used as a benchmark in the AI industry.</a:t>
            </a:r>
            <a:endParaRPr/>
          </a:p>
          <a:p>
            <a:pPr indent="-342900" lvl="0" marL="457200" rtl="0" algn="l">
              <a:lnSpc>
                <a:spcPct val="150000"/>
              </a:lnSpc>
              <a:spcBef>
                <a:spcPts val="1600"/>
              </a:spcBef>
              <a:spcAft>
                <a:spcPts val="0"/>
              </a:spcAft>
              <a:buSzPts val="1800"/>
              <a:buChar char="●"/>
            </a:pPr>
            <a:r>
              <a:rPr lang="en-GB"/>
              <a:t>Abstraction: Ideal representation of real world problems</a:t>
            </a:r>
            <a:endParaRPr/>
          </a:p>
          <a:p>
            <a:pPr indent="-342900" lvl="0" marL="457200" rtl="0" algn="l">
              <a:spcBef>
                <a:spcPts val="0"/>
              </a:spcBef>
              <a:spcAft>
                <a:spcPts val="0"/>
              </a:spcAft>
              <a:buSzPts val="1800"/>
              <a:buChar char="●"/>
            </a:pPr>
            <a:r>
              <a:rPr lang="en-GB"/>
              <a:t>Uncertainties: </a:t>
            </a:r>
            <a:r>
              <a:rPr lang="en-GB">
                <a:solidFill>
                  <a:srgbClr val="8E7CC3"/>
                </a:solidFill>
              </a:rPr>
              <a:t>Contingency Problem</a:t>
            </a:r>
            <a:endParaRPr/>
          </a:p>
          <a:p>
            <a:pPr indent="-317500" lvl="1" marL="809999" rtl="0" algn="l">
              <a:spcBef>
                <a:spcPts val="0"/>
              </a:spcBef>
              <a:spcAft>
                <a:spcPts val="0"/>
              </a:spcAft>
              <a:buSzPts val="1400"/>
              <a:buChar char="○"/>
            </a:pPr>
            <a:r>
              <a:rPr lang="en-GB"/>
              <a:t>The agent doesn't know what effect its actions will have. This could be due to the environment being partially observable, or because of another agent.</a:t>
            </a:r>
            <a:endParaRPr/>
          </a:p>
          <a:p>
            <a:pPr indent="-342900" lvl="0" marL="457200" rtl="0" algn="l">
              <a:spcBef>
                <a:spcPts val="1000"/>
              </a:spcBef>
              <a:spcAft>
                <a:spcPts val="0"/>
              </a:spcAft>
              <a:buSzPts val="1800"/>
              <a:buChar char="●"/>
            </a:pPr>
            <a:r>
              <a:rPr lang="en-GB"/>
              <a:t>Complex: Simple rules but huge branching factor</a:t>
            </a:r>
            <a:br>
              <a:rPr lang="en-GB"/>
            </a:br>
            <a:r>
              <a:rPr lang="en-GB"/>
              <a:t>                (Real world problems might have no end state)</a:t>
            </a:r>
            <a:endParaRPr/>
          </a:p>
          <a:p>
            <a:pPr indent="-342900" lvl="0" marL="457200" rtl="0" algn="l">
              <a:spcBef>
                <a:spcPts val="1000"/>
              </a:spcBef>
              <a:spcAft>
                <a:spcPts val="1000"/>
              </a:spcAft>
              <a:buSzPts val="1800"/>
              <a:buChar char="●"/>
            </a:pPr>
            <a:r>
              <a:rPr lang="en-GB"/>
              <a:t>Time-limited: </a:t>
            </a:r>
            <a:r>
              <a:rPr lang="en-GB"/>
              <a:t>Trade-off is required; A “good enough” solution is not optimal</a:t>
            </a:r>
            <a:br>
              <a:rPr lang="en-GB"/>
            </a:br>
            <a:r>
              <a:rPr lang="en-GB"/>
              <a:t>                     </a:t>
            </a:r>
            <a:r>
              <a:rPr lang="en-GB" sz="700"/>
              <a:t> </a:t>
            </a:r>
            <a:r>
              <a:rPr lang="en-GB"/>
              <a:t>Search efficiency is crucial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5" name="Google Shape;505;p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06" name="Google Shape;506;p53"/>
          <p:cNvPicPr preferRelativeResize="0"/>
          <p:nvPr/>
        </p:nvPicPr>
        <p:blipFill>
          <a:blip r:embed="rId4">
            <a:alphaModFix/>
          </a:blip>
          <a:stretch>
            <a:fillRect/>
          </a:stretch>
        </p:blipFill>
        <p:spPr>
          <a:xfrm>
            <a:off x="779370" y="954738"/>
            <a:ext cx="7585267" cy="323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3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 Quiz</a:t>
            </a:r>
            <a:endParaRPr/>
          </a:p>
        </p:txBody>
      </p:sp>
      <p:sp>
        <p:nvSpPr>
          <p:cNvPr id="512" name="Google Shape;512;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Which type of Game/environment is Chess?</a:t>
            </a:r>
            <a:endParaRPr/>
          </a:p>
          <a:p>
            <a:pPr indent="-342900" lvl="0" marL="457200" rtl="0" algn="l">
              <a:spcBef>
                <a:spcPts val="1600"/>
              </a:spcBef>
              <a:spcAft>
                <a:spcPts val="0"/>
              </a:spcAft>
              <a:buSzPts val="1800"/>
              <a:buAutoNum type="alphaUcPeriod"/>
            </a:pPr>
            <a:r>
              <a:rPr lang="en-GB"/>
              <a:t>Perfect information, Episodic &amp; Dynamic</a:t>
            </a:r>
            <a:endParaRPr/>
          </a:p>
          <a:p>
            <a:pPr indent="-342900" lvl="0" marL="457200" rtl="0" algn="l">
              <a:spcBef>
                <a:spcPts val="0"/>
              </a:spcBef>
              <a:spcAft>
                <a:spcPts val="0"/>
              </a:spcAft>
              <a:buSzPts val="1800"/>
              <a:buAutoNum type="alphaUcPeriod"/>
            </a:pPr>
            <a:r>
              <a:rPr lang="en-GB"/>
              <a:t>Perfect information, Sequential &amp; Static</a:t>
            </a:r>
            <a:endParaRPr/>
          </a:p>
          <a:p>
            <a:pPr indent="-342900" lvl="0" marL="457200" rtl="0" algn="l">
              <a:spcBef>
                <a:spcPts val="0"/>
              </a:spcBef>
              <a:spcAft>
                <a:spcPts val="0"/>
              </a:spcAft>
              <a:buSzPts val="1800"/>
              <a:buAutoNum type="alphaUcPeriod"/>
            </a:pPr>
            <a:r>
              <a:rPr lang="en-GB"/>
              <a:t>Imperfect information, Episodic &amp; Static</a:t>
            </a:r>
            <a:endParaRPr/>
          </a:p>
          <a:p>
            <a:pPr indent="-342900" lvl="0" marL="457200" rtl="0" algn="l">
              <a:spcBef>
                <a:spcPts val="0"/>
              </a:spcBef>
              <a:spcAft>
                <a:spcPts val="0"/>
              </a:spcAft>
              <a:buSzPts val="1800"/>
              <a:buAutoNum type="alphaUcPeriod"/>
            </a:pPr>
            <a:r>
              <a:rPr lang="en-GB"/>
              <a:t>Imperfect information, Sequential &amp; Dynamic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13" y="20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OpenAI’s GPT-3: May 2020</a:t>
            </a:r>
            <a:endParaRPr/>
          </a:p>
        </p:txBody>
      </p:sp>
      <p:sp>
        <p:nvSpPr>
          <p:cNvPr id="133" name="Google Shape;133;p19"/>
          <p:cNvSpPr txBox="1"/>
          <p:nvPr>
            <p:ph idx="1" type="body"/>
          </p:nvPr>
        </p:nvSpPr>
        <p:spPr>
          <a:xfrm>
            <a:off x="311700" y="4401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300" u="sng">
                <a:solidFill>
                  <a:schemeClr val="hlink"/>
                </a:solidFill>
                <a:hlinkClick r:id="rId3"/>
              </a:rPr>
              <a:t>h</a:t>
            </a:r>
            <a:r>
              <a:rPr lang="en-GB" sz="1300" u="sng">
                <a:solidFill>
                  <a:schemeClr val="hlink"/>
                </a:solidFill>
                <a:hlinkClick r:id="rId4"/>
              </a:rPr>
              <a:t>ttps://nesslabs.com/gpt-3-future-productivity</a:t>
            </a:r>
            <a:r>
              <a:rPr lang="en-GB"/>
              <a:t>   </a:t>
            </a:r>
            <a:r>
              <a:rPr lang="en-GB" sz="1300" u="sng">
                <a:solidFill>
                  <a:schemeClr val="hlink"/>
                </a:solidFill>
                <a:hlinkClick r:id="rId5"/>
              </a:rPr>
              <a:t>https://twitter.com/sharifshameem/status/1283322990625607681</a:t>
            </a:r>
            <a:endParaRPr sz="1300"/>
          </a:p>
        </p:txBody>
      </p:sp>
      <p:pic>
        <p:nvPicPr>
          <p:cNvPr id="134" name="Google Shape;134;p19" title="GPT3-demo1.mp4">
            <a:hlinkClick r:id="rId6"/>
          </p:cNvPr>
          <p:cNvPicPr preferRelativeResize="0"/>
          <p:nvPr/>
        </p:nvPicPr>
        <p:blipFill>
          <a:blip r:embed="rId7">
            <a:alphaModFix/>
          </a:blip>
          <a:stretch>
            <a:fillRect/>
          </a:stretch>
        </p:blipFill>
        <p:spPr>
          <a:xfrm>
            <a:off x="2091488" y="1022625"/>
            <a:ext cx="4961024" cy="3098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Minimax Search Strategy</a:t>
            </a:r>
            <a:endParaRPr/>
          </a:p>
        </p:txBody>
      </p:sp>
      <p:sp>
        <p:nvSpPr>
          <p:cNvPr id="518" name="Google Shape;51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Maximise one's own utility and minimise the opponent's utility</a:t>
            </a:r>
            <a:endParaRPr sz="1700"/>
          </a:p>
          <a:p>
            <a:pPr indent="-336550" lvl="0" marL="457200" rtl="0" algn="l">
              <a:lnSpc>
                <a:spcPct val="200000"/>
              </a:lnSpc>
              <a:spcBef>
                <a:spcPts val="0"/>
              </a:spcBef>
              <a:spcAft>
                <a:spcPts val="0"/>
              </a:spcAft>
              <a:buSzPts val="1700"/>
              <a:buChar char="●"/>
            </a:pPr>
            <a:r>
              <a:rPr lang="en-GB" sz="1700"/>
              <a:t>Assumption is that the opponent does the same → minimise your utility</a:t>
            </a:r>
            <a:endParaRPr sz="1700"/>
          </a:p>
          <a:p>
            <a:pPr indent="0" lvl="0" marL="0" rtl="0" algn="l">
              <a:spcBef>
                <a:spcPts val="1600"/>
              </a:spcBef>
              <a:spcAft>
                <a:spcPts val="0"/>
              </a:spcAft>
              <a:buNone/>
            </a:pPr>
            <a:r>
              <a:rPr lang="en-GB" sz="1700"/>
              <a:t>Perfect decisions: no time limit is imposed</a:t>
            </a:r>
            <a:endParaRPr sz="1700"/>
          </a:p>
          <a:p>
            <a:pPr indent="-336550" lvl="0" marL="457200" rtl="0" algn="l">
              <a:spcBef>
                <a:spcPts val="0"/>
              </a:spcBef>
              <a:spcAft>
                <a:spcPts val="0"/>
              </a:spcAft>
              <a:buSzPts val="1700"/>
              <a:buAutoNum type="arabicPeriod"/>
            </a:pPr>
            <a:r>
              <a:rPr lang="en-GB" sz="1700"/>
              <a:t>Generate the complete game tree from initial to</a:t>
            </a:r>
            <a:br>
              <a:rPr lang="en-GB" sz="1700"/>
            </a:br>
            <a:r>
              <a:rPr lang="en-GB" sz="1700"/>
              <a:t>terminal states</a:t>
            </a:r>
            <a:endParaRPr sz="1700"/>
          </a:p>
          <a:p>
            <a:pPr indent="-336550" lvl="0" marL="457200" rtl="0" algn="l">
              <a:spcBef>
                <a:spcPts val="0"/>
              </a:spcBef>
              <a:spcAft>
                <a:spcPts val="0"/>
              </a:spcAft>
              <a:buSzPts val="1700"/>
              <a:buAutoNum type="arabicPeriod"/>
            </a:pPr>
            <a:r>
              <a:rPr lang="en-GB" sz="1700"/>
              <a:t>Calculate utility of terminal state and back</a:t>
            </a:r>
            <a:br>
              <a:rPr lang="en-GB" sz="1700"/>
            </a:br>
            <a:r>
              <a:rPr lang="en-GB" sz="1700"/>
              <a:t>propagate to parent of terminal state. Repeat</a:t>
            </a:r>
            <a:br>
              <a:rPr lang="en-GB" sz="1700"/>
            </a:br>
            <a:r>
              <a:rPr lang="en-GB" sz="1700"/>
              <a:t>the process till initial state is reached.</a:t>
            </a:r>
            <a:endParaRPr sz="1700"/>
          </a:p>
          <a:p>
            <a:pPr indent="-336550" lvl="0" marL="457200" rtl="0" algn="l">
              <a:spcBef>
                <a:spcPts val="0"/>
              </a:spcBef>
              <a:spcAft>
                <a:spcPts val="0"/>
              </a:spcAft>
              <a:buSzPts val="1700"/>
              <a:buAutoNum type="arabicPeriod"/>
            </a:pPr>
            <a:r>
              <a:rPr lang="en-GB" sz="1700"/>
              <a:t>Select the move with the highest utility value.</a:t>
            </a:r>
            <a:endParaRPr sz="1700"/>
          </a:p>
          <a:p>
            <a:pPr indent="0" lvl="0" marL="0" rtl="0" algn="l">
              <a:spcBef>
                <a:spcPts val="1600"/>
              </a:spcBef>
              <a:spcAft>
                <a:spcPts val="1600"/>
              </a:spcAft>
              <a:buNone/>
            </a:pPr>
            <a:r>
              <a:rPr lang="en-GB" sz="1700"/>
              <a:t>* Note: Utility function - a numeric score to quantify the outcome of a game</a:t>
            </a:r>
            <a:endParaRPr sz="1700"/>
          </a:p>
        </p:txBody>
      </p:sp>
      <p:pic>
        <p:nvPicPr>
          <p:cNvPr id="519" name="Google Shape;519;p55"/>
          <p:cNvPicPr preferRelativeResize="0"/>
          <p:nvPr/>
        </p:nvPicPr>
        <p:blipFill>
          <a:blip r:embed="rId3">
            <a:alphaModFix/>
          </a:blip>
          <a:stretch>
            <a:fillRect/>
          </a:stretch>
        </p:blipFill>
        <p:spPr>
          <a:xfrm>
            <a:off x="5788747" y="2400325"/>
            <a:ext cx="2911175" cy="181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Minimax Search Strategy - Perfect Decision</a:t>
            </a:r>
            <a:endParaRPr/>
          </a:p>
        </p:txBody>
      </p:sp>
      <p:sp>
        <p:nvSpPr>
          <p:cNvPr id="525" name="Google Shape;52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6" name="Google Shape;526;p56"/>
          <p:cNvPicPr preferRelativeResize="0"/>
          <p:nvPr/>
        </p:nvPicPr>
        <p:blipFill rotWithShape="1">
          <a:blip r:embed="rId3">
            <a:alphaModFix/>
          </a:blip>
          <a:srcRect b="0" l="0" r="8900" t="0"/>
          <a:stretch/>
        </p:blipFill>
        <p:spPr>
          <a:xfrm>
            <a:off x="664888" y="1764963"/>
            <a:ext cx="7814225" cy="2191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Imperfect Decisions</a:t>
            </a:r>
            <a:endParaRPr/>
          </a:p>
        </p:txBody>
      </p:sp>
      <p:sp>
        <p:nvSpPr>
          <p:cNvPr id="532" name="Google Shape;532;p57"/>
          <p:cNvSpPr txBox="1"/>
          <p:nvPr>
            <p:ph idx="1" type="body"/>
          </p:nvPr>
        </p:nvSpPr>
        <p:spPr>
          <a:xfrm>
            <a:off x="311700" y="1141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Previous search strategy is intractable for games with a large branching factor!</a:t>
            </a:r>
            <a:endParaRPr/>
          </a:p>
          <a:p>
            <a:pPr indent="0" lvl="0" marL="0" rtl="0" algn="l">
              <a:lnSpc>
                <a:spcPct val="150000"/>
              </a:lnSpc>
              <a:spcBef>
                <a:spcPts val="1600"/>
              </a:spcBef>
              <a:spcAft>
                <a:spcPts val="0"/>
              </a:spcAft>
              <a:buNone/>
            </a:pPr>
            <a:r>
              <a:rPr lang="en-GB"/>
              <a:t>Modify the minimax algorithm</a:t>
            </a:r>
            <a:endParaRPr/>
          </a:p>
          <a:p>
            <a:pPr indent="-342900" lvl="0" marL="457200" rtl="0" algn="l">
              <a:spcBef>
                <a:spcPts val="0"/>
              </a:spcBef>
              <a:spcAft>
                <a:spcPts val="0"/>
              </a:spcAft>
              <a:buSzPts val="1800"/>
              <a:buChar char="●"/>
            </a:pPr>
            <a:r>
              <a:rPr lang="en-GB"/>
              <a:t>Replace utility function with an evaluation function</a:t>
            </a:r>
            <a:endParaRPr/>
          </a:p>
          <a:p>
            <a:pPr indent="-342900" lvl="0" marL="457200" rtl="0" algn="l">
              <a:spcBef>
                <a:spcPts val="0"/>
              </a:spcBef>
              <a:spcAft>
                <a:spcPts val="0"/>
              </a:spcAft>
              <a:buSzPts val="1800"/>
              <a:buChar char="●"/>
            </a:pPr>
            <a:r>
              <a:rPr lang="en-GB"/>
              <a:t>Only do partial tree search (eg. depth of 2 or 3)</a:t>
            </a:r>
            <a:endParaRPr/>
          </a:p>
        </p:txBody>
      </p:sp>
      <p:sp>
        <p:nvSpPr>
          <p:cNvPr id="533" name="Google Shape;533;p57"/>
          <p:cNvSpPr txBox="1"/>
          <p:nvPr/>
        </p:nvSpPr>
        <p:spPr>
          <a:xfrm>
            <a:off x="311700" y="3075375"/>
            <a:ext cx="7971600" cy="133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800">
                <a:solidFill>
                  <a:schemeClr val="dk2"/>
                </a:solidFill>
              </a:rPr>
              <a:t>Evaluation function? There are numerous </a:t>
            </a:r>
            <a:r>
              <a:rPr lang="en-GB" sz="1800">
                <a:solidFill>
                  <a:srgbClr val="3C78D8"/>
                </a:solidFill>
              </a:rPr>
              <a:t>heuristics</a:t>
            </a:r>
            <a:r>
              <a:rPr lang="en-GB" sz="1800">
                <a:solidFill>
                  <a:schemeClr val="dk2"/>
                </a:solidFill>
              </a:rPr>
              <a:t>. Examples are: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Domain experts can advice on the probability of each state winning</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Use of neural network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 Quiz</a:t>
            </a:r>
            <a:endParaRPr/>
          </a:p>
        </p:txBody>
      </p:sp>
      <p:sp>
        <p:nvSpPr>
          <p:cNvPr id="539" name="Google Shape;53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Which function is involved when the agent is deciding which choice to make and have no time limit imposed?</a:t>
            </a:r>
            <a:endParaRPr/>
          </a:p>
          <a:p>
            <a:pPr indent="-342900" lvl="0" marL="457200" rtl="0" algn="l">
              <a:spcBef>
                <a:spcPts val="1600"/>
              </a:spcBef>
              <a:spcAft>
                <a:spcPts val="0"/>
              </a:spcAft>
              <a:buSzPts val="1800"/>
              <a:buAutoNum type="alphaUcPeriod"/>
            </a:pPr>
            <a:r>
              <a:rPr lang="en-GB"/>
              <a:t>Utility function</a:t>
            </a:r>
            <a:endParaRPr/>
          </a:p>
          <a:p>
            <a:pPr indent="-342900" lvl="0" marL="457200" rtl="0" algn="l">
              <a:spcBef>
                <a:spcPts val="0"/>
              </a:spcBef>
              <a:spcAft>
                <a:spcPts val="0"/>
              </a:spcAft>
              <a:buSzPts val="1800"/>
              <a:buAutoNum type="alphaUcPeriod"/>
            </a:pPr>
            <a:r>
              <a:rPr lang="en-GB"/>
              <a:t>Propagation function</a:t>
            </a:r>
            <a:endParaRPr/>
          </a:p>
          <a:p>
            <a:pPr indent="-342900" lvl="0" marL="457200" rtl="0" algn="l">
              <a:spcBef>
                <a:spcPts val="0"/>
              </a:spcBef>
              <a:spcAft>
                <a:spcPts val="0"/>
              </a:spcAft>
              <a:buSzPts val="1800"/>
              <a:buAutoNum type="alphaUcPeriod"/>
            </a:pPr>
            <a:r>
              <a:rPr lang="en-GB"/>
              <a:t>Evaluation function</a:t>
            </a:r>
            <a:endParaRPr/>
          </a:p>
          <a:p>
            <a:pPr indent="-342900" lvl="0" marL="457200" rtl="0" algn="l">
              <a:spcBef>
                <a:spcPts val="0"/>
              </a:spcBef>
              <a:spcAft>
                <a:spcPts val="0"/>
              </a:spcAft>
              <a:buSzPts val="1800"/>
              <a:buAutoNum type="alphaUcPeriod"/>
            </a:pPr>
            <a:r>
              <a:rPr lang="en-GB"/>
              <a:t>Minimax function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Agent Decision Making &amp; Reinforcement Learning</a:t>
            </a:r>
            <a:endParaRPr/>
          </a:p>
        </p:txBody>
      </p:sp>
      <p:sp>
        <p:nvSpPr>
          <p:cNvPr id="545" name="Google Shape;545;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Utility theory</a:t>
            </a:r>
            <a:endParaRPr/>
          </a:p>
        </p:txBody>
      </p:sp>
      <p:sp>
        <p:nvSpPr>
          <p:cNvPr id="551" name="Google Shape;551;p6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Expected utility:</a:t>
            </a:r>
            <a:endParaRPr/>
          </a:p>
          <a:p>
            <a:pPr indent="-317500" lvl="1" marL="914400" rtl="0" algn="l">
              <a:spcBef>
                <a:spcPts val="0"/>
              </a:spcBef>
              <a:spcAft>
                <a:spcPts val="0"/>
              </a:spcAft>
              <a:buSzPts val="1400"/>
              <a:buChar char="○"/>
            </a:pPr>
            <a:br>
              <a:rPr lang="en-GB"/>
            </a:br>
            <a:endParaRPr/>
          </a:p>
          <a:p>
            <a:pPr indent="-317500" lvl="1" marL="914400" rtl="0" algn="l">
              <a:spcBef>
                <a:spcPts val="0"/>
              </a:spcBef>
              <a:spcAft>
                <a:spcPts val="0"/>
              </a:spcAft>
              <a:buSzPts val="1400"/>
              <a:buChar char="○"/>
            </a:pPr>
            <a:r>
              <a:rPr lang="en-GB"/>
              <a:t>Principle of maximum expected utility: Agent should choose action A under environment E that gives highest expected utility</a:t>
            </a:r>
            <a:endParaRPr/>
          </a:p>
        </p:txBody>
      </p:sp>
      <p:pic>
        <p:nvPicPr>
          <p:cNvPr id="552" name="Google Shape;552;p60"/>
          <p:cNvPicPr preferRelativeResize="0"/>
          <p:nvPr/>
        </p:nvPicPr>
        <p:blipFill>
          <a:blip r:embed="rId3">
            <a:alphaModFix/>
          </a:blip>
          <a:stretch>
            <a:fillRect/>
          </a:stretch>
        </p:blipFill>
        <p:spPr>
          <a:xfrm>
            <a:off x="1111628" y="1530850"/>
            <a:ext cx="4460201" cy="483800"/>
          </a:xfrm>
          <a:prstGeom prst="rect">
            <a:avLst/>
          </a:prstGeom>
          <a:noFill/>
          <a:ln>
            <a:noFill/>
          </a:ln>
        </p:spPr>
      </p:pic>
      <p:pic>
        <p:nvPicPr>
          <p:cNvPr id="553" name="Google Shape;553;p60"/>
          <p:cNvPicPr preferRelativeResize="0"/>
          <p:nvPr/>
        </p:nvPicPr>
        <p:blipFill>
          <a:blip r:embed="rId4">
            <a:alphaModFix/>
          </a:blip>
          <a:stretch>
            <a:fillRect/>
          </a:stretch>
        </p:blipFill>
        <p:spPr>
          <a:xfrm>
            <a:off x="5856325" y="1447000"/>
            <a:ext cx="3112912" cy="2827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Agent-environment interface</a:t>
            </a:r>
            <a:endParaRPr/>
          </a:p>
        </p:txBody>
      </p:sp>
      <p:sp>
        <p:nvSpPr>
          <p:cNvPr id="559" name="Google Shape;55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0" name="Google Shape;560;p61"/>
          <p:cNvPicPr preferRelativeResize="0"/>
          <p:nvPr/>
        </p:nvPicPr>
        <p:blipFill>
          <a:blip r:embed="rId3">
            <a:alphaModFix/>
          </a:blip>
          <a:stretch>
            <a:fillRect/>
          </a:stretch>
        </p:blipFill>
        <p:spPr>
          <a:xfrm>
            <a:off x="1597413" y="1661255"/>
            <a:ext cx="5949175" cy="2398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Markov Decision Process (MDP)</a:t>
            </a:r>
            <a:endParaRPr/>
          </a:p>
        </p:txBody>
      </p:sp>
      <p:sp>
        <p:nvSpPr>
          <p:cNvPr id="566" name="Google Shape;56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Sequential decision making</a:t>
            </a:r>
            <a:endParaRPr/>
          </a:p>
          <a:p>
            <a:pPr indent="-342900" lvl="0" marL="457200" rtl="0" algn="l">
              <a:spcBef>
                <a:spcPts val="0"/>
              </a:spcBef>
              <a:spcAft>
                <a:spcPts val="0"/>
              </a:spcAft>
              <a:buSzPts val="1800"/>
              <a:buChar char="●"/>
            </a:pPr>
            <a:r>
              <a:rPr lang="en-GB"/>
              <a:t>Transition properties depend </a:t>
            </a:r>
            <a:r>
              <a:rPr lang="en-GB" u="sng"/>
              <a:t>only</a:t>
            </a:r>
            <a:r>
              <a:rPr lang="en-GB"/>
              <a:t> on the current state (Markov Property)</a:t>
            </a:r>
            <a:endParaRPr/>
          </a:p>
        </p:txBody>
      </p:sp>
      <p:graphicFrame>
        <p:nvGraphicFramePr>
          <p:cNvPr id="567" name="Google Shape;567;p62"/>
          <p:cNvGraphicFramePr/>
          <p:nvPr/>
        </p:nvGraphicFramePr>
        <p:xfrm>
          <a:off x="952500" y="2234225"/>
          <a:ext cx="3000000" cy="3000000"/>
        </p:xfrm>
        <a:graphic>
          <a:graphicData uri="http://schemas.openxmlformats.org/drawingml/2006/table">
            <a:tbl>
              <a:tblPr>
                <a:noFill/>
                <a:tableStyleId>{9613F2A5-1830-43E6-8D50-AA79F1EF0EB3}</a:tableStyleId>
              </a:tblPr>
              <a:tblGrid>
                <a:gridCol w="2431450"/>
                <a:gridCol w="4807550"/>
              </a:tblGrid>
              <a:tr h="381000">
                <a:tc>
                  <a:txBody>
                    <a:bodyPr/>
                    <a:lstStyle/>
                    <a:p>
                      <a:pPr indent="0" lvl="0" marL="0" rtl="0" algn="l">
                        <a:spcBef>
                          <a:spcPts val="0"/>
                        </a:spcBef>
                        <a:spcAft>
                          <a:spcPts val="0"/>
                        </a:spcAft>
                        <a:buNone/>
                      </a:pPr>
                      <a:r>
                        <a:rPr lang="en-GB"/>
                        <a:t>State space </a:t>
                      </a:r>
                      <a:r>
                        <a:rPr i="1" lang="en-GB"/>
                        <a:t>S</a:t>
                      </a:r>
                      <a:endParaRPr i="1"/>
                    </a:p>
                  </a:txBody>
                  <a:tcPr marT="91425" marB="91425" marR="91425" marL="91425"/>
                </a:tc>
                <a:tc>
                  <a:txBody>
                    <a:bodyPr/>
                    <a:lstStyle/>
                    <a:p>
                      <a:pPr indent="0" lvl="0" marL="0" rtl="0" algn="l">
                        <a:spcBef>
                          <a:spcPts val="0"/>
                        </a:spcBef>
                        <a:spcAft>
                          <a:spcPts val="0"/>
                        </a:spcAft>
                        <a:buNone/>
                      </a:pPr>
                      <a:r>
                        <a:rPr lang="en-GB"/>
                        <a:t>Describes the possible “condition” of the agent</a:t>
                      </a:r>
                      <a:endParaRPr/>
                    </a:p>
                  </a:txBody>
                  <a:tcPr marT="91425" marB="91425" marR="91425" marL="91425"/>
                </a:tc>
              </a:tr>
              <a:tr h="381000">
                <a:tc>
                  <a:txBody>
                    <a:bodyPr/>
                    <a:lstStyle/>
                    <a:p>
                      <a:pPr indent="0" lvl="0" marL="0" rtl="0" algn="l">
                        <a:spcBef>
                          <a:spcPts val="0"/>
                        </a:spcBef>
                        <a:spcAft>
                          <a:spcPts val="0"/>
                        </a:spcAft>
                        <a:buNone/>
                      </a:pPr>
                      <a:r>
                        <a:rPr lang="en-GB"/>
                        <a:t>Action space </a:t>
                      </a:r>
                      <a:r>
                        <a:rPr i="1" lang="en-GB"/>
                        <a:t>A(s)</a:t>
                      </a:r>
                      <a:endParaRPr i="1"/>
                    </a:p>
                  </a:txBody>
                  <a:tcPr marT="91425" marB="91425" marR="91425" marL="91425"/>
                </a:tc>
                <a:tc>
                  <a:txBody>
                    <a:bodyPr/>
                    <a:lstStyle/>
                    <a:p>
                      <a:pPr indent="0" lvl="0" marL="0" rtl="0" algn="l">
                        <a:spcBef>
                          <a:spcPts val="0"/>
                        </a:spcBef>
                        <a:spcAft>
                          <a:spcPts val="0"/>
                        </a:spcAft>
                        <a:buNone/>
                      </a:pPr>
                      <a:r>
                        <a:rPr lang="en-GB"/>
                        <a:t>A set of actions </a:t>
                      </a:r>
                      <a:r>
                        <a:rPr i="1" lang="en-GB"/>
                        <a:t>a</a:t>
                      </a:r>
                      <a:r>
                        <a:rPr lang="en-GB"/>
                        <a:t> that the agent can take at state </a:t>
                      </a:r>
                      <a:r>
                        <a:rPr i="1" lang="en-GB"/>
                        <a:t>s</a:t>
                      </a:r>
                      <a:endParaRPr/>
                    </a:p>
                  </a:txBody>
                  <a:tcPr marT="91425" marB="91425" marR="91425" marL="91425"/>
                </a:tc>
              </a:tr>
              <a:tr h="381000">
                <a:tc>
                  <a:txBody>
                    <a:bodyPr/>
                    <a:lstStyle/>
                    <a:p>
                      <a:pPr indent="0" lvl="0" marL="0" rtl="0" algn="l">
                        <a:spcBef>
                          <a:spcPts val="0"/>
                        </a:spcBef>
                        <a:spcAft>
                          <a:spcPts val="0"/>
                        </a:spcAft>
                        <a:buNone/>
                      </a:pPr>
                      <a:r>
                        <a:rPr lang="en-GB"/>
                        <a:t>Transition model </a:t>
                      </a:r>
                      <a:r>
                        <a:rPr i="1" lang="en-GB"/>
                        <a:t>P(s’ | s, a)</a:t>
                      </a:r>
                      <a:endParaRPr i="1"/>
                    </a:p>
                  </a:txBody>
                  <a:tcPr marT="91425" marB="91425" marR="91425" marL="91425"/>
                </a:tc>
                <a:tc>
                  <a:txBody>
                    <a:bodyPr/>
                    <a:lstStyle/>
                    <a:p>
                      <a:pPr indent="0" lvl="0" marL="0" rtl="0" algn="l">
                        <a:spcBef>
                          <a:spcPts val="0"/>
                        </a:spcBef>
                        <a:spcAft>
                          <a:spcPts val="0"/>
                        </a:spcAft>
                        <a:buNone/>
                      </a:pPr>
                      <a:r>
                        <a:rPr lang="en-GB"/>
                        <a:t>Probability that the agent will reach state </a:t>
                      </a:r>
                      <a:r>
                        <a:rPr i="1" lang="en-GB"/>
                        <a:t>s’</a:t>
                      </a:r>
                      <a:r>
                        <a:rPr lang="en-GB"/>
                        <a:t> from current state </a:t>
                      </a:r>
                      <a:r>
                        <a:rPr i="1" lang="en-GB"/>
                        <a:t>s</a:t>
                      </a:r>
                      <a:r>
                        <a:rPr lang="en-GB"/>
                        <a:t> by taking action </a:t>
                      </a:r>
                      <a:r>
                        <a:rPr i="1" lang="en-GB"/>
                        <a:t>a</a:t>
                      </a:r>
                      <a:endParaRPr/>
                    </a:p>
                  </a:txBody>
                  <a:tcPr marT="91425" marB="91425" marR="91425" marL="91425"/>
                </a:tc>
              </a:tr>
              <a:tr h="381000">
                <a:tc>
                  <a:txBody>
                    <a:bodyPr/>
                    <a:lstStyle/>
                    <a:p>
                      <a:pPr indent="0" lvl="0" marL="0" rtl="0" algn="l">
                        <a:spcBef>
                          <a:spcPts val="0"/>
                        </a:spcBef>
                        <a:spcAft>
                          <a:spcPts val="0"/>
                        </a:spcAft>
                        <a:buNone/>
                      </a:pPr>
                      <a:r>
                        <a:rPr lang="en-GB"/>
                        <a:t>Reward function </a:t>
                      </a:r>
                      <a:r>
                        <a:rPr i="1" lang="en-GB"/>
                        <a:t>R(s)</a:t>
                      </a:r>
                      <a:endParaRPr i="1"/>
                    </a:p>
                  </a:txBody>
                  <a:tcPr marT="91425" marB="91425" marR="91425" marL="91425"/>
                </a:tc>
                <a:tc>
                  <a:txBody>
                    <a:bodyPr/>
                    <a:lstStyle/>
                    <a:p>
                      <a:pPr indent="0" lvl="0" marL="0" rtl="0" algn="l">
                        <a:spcBef>
                          <a:spcPts val="0"/>
                        </a:spcBef>
                        <a:spcAft>
                          <a:spcPts val="0"/>
                        </a:spcAft>
                        <a:buNone/>
                      </a:pPr>
                      <a:r>
                        <a:rPr lang="en-GB"/>
                        <a:t>“Reward” for reaching state </a:t>
                      </a:r>
                      <a:r>
                        <a:rPr i="1" lang="en-GB"/>
                        <a:t>s</a:t>
                      </a:r>
                      <a:r>
                        <a:rPr lang="en-GB"/>
                        <a:t>. Total of these rewards to be maximised</a:t>
                      </a:r>
                      <a:endParaRPr/>
                    </a:p>
                  </a:txBody>
                  <a:tcPr marT="91425" marB="91425" marR="91425" marL="91425"/>
                </a:tc>
              </a:tr>
              <a:tr h="381000">
                <a:tc>
                  <a:txBody>
                    <a:bodyPr/>
                    <a:lstStyle/>
                    <a:p>
                      <a:pPr indent="0" lvl="0" marL="0" rtl="0" algn="l">
                        <a:spcBef>
                          <a:spcPts val="0"/>
                        </a:spcBef>
                        <a:spcAft>
                          <a:spcPts val="0"/>
                        </a:spcAft>
                        <a:buNone/>
                      </a:pPr>
                      <a:r>
                        <a:rPr lang="en-GB"/>
                        <a:t>Policy</a:t>
                      </a:r>
                      <a:r>
                        <a:rPr i="1" lang="en-GB"/>
                        <a:t> </a:t>
                      </a:r>
                      <a:r>
                        <a:rPr i="1" lang="en-GB" sz="1450">
                          <a:solidFill>
                            <a:srgbClr val="202122"/>
                          </a:solidFill>
                          <a:highlight>
                            <a:srgbClr val="FFFFFF"/>
                          </a:highlight>
                          <a:latin typeface="Times New Roman"/>
                          <a:ea typeface="Times New Roman"/>
                          <a:cs typeface="Times New Roman"/>
                          <a:sym typeface="Times New Roman"/>
                        </a:rPr>
                        <a:t>π</a:t>
                      </a:r>
                      <a:r>
                        <a:rPr i="1" lang="en-GB" sz="1450">
                          <a:solidFill>
                            <a:srgbClr val="202122"/>
                          </a:solidFill>
                          <a:highlight>
                            <a:srgbClr val="FFFFFF"/>
                          </a:highlight>
                        </a:rPr>
                        <a:t>(s)</a:t>
                      </a:r>
                      <a:endParaRPr i="1" sz="1600"/>
                    </a:p>
                  </a:txBody>
                  <a:tcPr marT="91425" marB="91425" marR="91425" marL="91425"/>
                </a:tc>
                <a:tc>
                  <a:txBody>
                    <a:bodyPr/>
                    <a:lstStyle/>
                    <a:p>
                      <a:pPr indent="0" lvl="0" marL="0" rtl="0" algn="l">
                        <a:spcBef>
                          <a:spcPts val="0"/>
                        </a:spcBef>
                        <a:spcAft>
                          <a:spcPts val="0"/>
                        </a:spcAft>
                        <a:buNone/>
                      </a:pPr>
                      <a:r>
                        <a:rPr lang="en-GB"/>
                        <a:t>The </a:t>
                      </a:r>
                      <a:r>
                        <a:rPr lang="en-GB" u="sng"/>
                        <a:t>solution</a:t>
                      </a:r>
                      <a:r>
                        <a:rPr lang="en-GB"/>
                        <a:t>: optimal action to be taken at state </a:t>
                      </a:r>
                      <a:r>
                        <a:rPr i="1" lang="en-GB"/>
                        <a:t>s</a:t>
                      </a:r>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Utilities of state sequences</a:t>
            </a:r>
            <a:endParaRPr/>
          </a:p>
        </p:txBody>
      </p:sp>
      <p:sp>
        <p:nvSpPr>
          <p:cNvPr id="573" name="Google Shape;57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Goal: To have an optimal policy maximising expected utility over </a:t>
            </a:r>
            <a:r>
              <a:rPr lang="en-GB" u="sng"/>
              <a:t>all</a:t>
            </a:r>
            <a:r>
              <a:rPr lang="en-GB"/>
              <a:t> state </a:t>
            </a:r>
            <a:r>
              <a:rPr b="1" lang="en-GB"/>
              <a:t>sequences </a:t>
            </a:r>
            <a:r>
              <a:rPr lang="en-GB"/>
              <a:t>(“true” utility of a </a:t>
            </a:r>
            <a:r>
              <a:rPr b="1" lang="en-GB"/>
              <a:t>state</a:t>
            </a:r>
            <a:r>
              <a:rPr lang="en-GB"/>
              <a:t>)</a:t>
            </a:r>
            <a:endParaRPr/>
          </a:p>
          <a:p>
            <a:pPr indent="-317500" lvl="1" marL="914400" rtl="0" algn="l">
              <a:spcBef>
                <a:spcPts val="0"/>
              </a:spcBef>
              <a:spcAft>
                <a:spcPts val="0"/>
              </a:spcAft>
              <a:buSzPts val="1400"/>
              <a:buChar char="○"/>
            </a:pPr>
            <a:r>
              <a:rPr lang="en-GB"/>
              <a:t>Problem: infinite state sequences = unbounded total utility</a:t>
            </a:r>
            <a:endParaRPr/>
          </a:p>
          <a:p>
            <a:pPr indent="-317500" lvl="1" marL="914400" rtl="0" algn="l">
              <a:spcBef>
                <a:spcPts val="0"/>
              </a:spcBef>
              <a:spcAft>
                <a:spcPts val="0"/>
              </a:spcAft>
              <a:buSzPts val="1400"/>
              <a:buChar char="○"/>
            </a:pPr>
            <a:r>
              <a:rPr lang="en-GB"/>
              <a:t>Solution: Recent reward counts more than previous rewards, </a:t>
            </a:r>
            <a:r>
              <a:rPr lang="en-GB" u="sng"/>
              <a:t>discount factor </a:t>
            </a:r>
            <a:r>
              <a:rPr lang="en-GB" u="sng">
                <a:solidFill>
                  <a:srgbClr val="202122"/>
                </a:solidFill>
                <a:highlight>
                  <a:srgbClr val="FFFFFF"/>
                </a:highlight>
                <a:latin typeface="EB Garamond"/>
                <a:ea typeface="EB Garamond"/>
                <a:cs typeface="EB Garamond"/>
                <a:sym typeface="EB Garamond"/>
              </a:rPr>
              <a:t>γ</a:t>
            </a:r>
            <a:br>
              <a:rPr lang="en-GB" u="sng">
                <a:solidFill>
                  <a:srgbClr val="202122"/>
                </a:solidFill>
                <a:highlight>
                  <a:srgbClr val="FFFFFF"/>
                </a:highlight>
                <a:latin typeface="EB Garamond"/>
                <a:ea typeface="EB Garamond"/>
                <a:cs typeface="EB Garamond"/>
                <a:sym typeface="EB Garamond"/>
              </a:rPr>
            </a:br>
            <a:br>
              <a:rPr lang="en-GB" u="sng">
                <a:solidFill>
                  <a:srgbClr val="202122"/>
                </a:solidFill>
                <a:highlight>
                  <a:srgbClr val="FFFFFF"/>
                </a:highlight>
                <a:latin typeface="EB Garamond"/>
                <a:ea typeface="EB Garamond"/>
                <a:cs typeface="EB Garamond"/>
                <a:sym typeface="EB Garamond"/>
              </a:rPr>
            </a:br>
            <a:br>
              <a:rPr lang="en-GB" u="sng">
                <a:solidFill>
                  <a:srgbClr val="202122"/>
                </a:solidFill>
                <a:highlight>
                  <a:srgbClr val="FFFFFF"/>
                </a:highlight>
                <a:latin typeface="EB Garamond"/>
                <a:ea typeface="EB Garamond"/>
                <a:cs typeface="EB Garamond"/>
                <a:sym typeface="EB Garamond"/>
              </a:rPr>
            </a:br>
            <a:endParaRPr u="sng">
              <a:solidFill>
                <a:srgbClr val="202122"/>
              </a:solidFill>
              <a:highlight>
                <a:srgbClr val="FFFFFF"/>
              </a:highlight>
              <a:latin typeface="EB Garamond"/>
              <a:ea typeface="EB Garamond"/>
              <a:cs typeface="EB Garamond"/>
              <a:sym typeface="EB Garamond"/>
            </a:endParaRPr>
          </a:p>
          <a:p>
            <a:pPr indent="-342900" lvl="0" marL="457200" rtl="0" algn="l">
              <a:spcBef>
                <a:spcPts val="0"/>
              </a:spcBef>
              <a:spcAft>
                <a:spcPts val="0"/>
              </a:spcAft>
              <a:buClr>
                <a:srgbClr val="202122"/>
              </a:buClr>
              <a:buSzPts val="1800"/>
              <a:buChar char="●"/>
            </a:pPr>
            <a:r>
              <a:rPr lang="en-GB">
                <a:solidFill>
                  <a:srgbClr val="202122"/>
                </a:solidFill>
                <a:highlight>
                  <a:srgbClr val="FFFFFF"/>
                </a:highlight>
              </a:rPr>
              <a:t>Optimal policy</a:t>
            </a:r>
            <a:endParaRPr>
              <a:solidFill>
                <a:srgbClr val="202122"/>
              </a:solidFill>
              <a:highlight>
                <a:srgbClr val="FFFFFF"/>
              </a:highlight>
            </a:endParaRPr>
          </a:p>
          <a:p>
            <a:pPr indent="0" lvl="0" marL="457200" rtl="0" algn="l">
              <a:spcBef>
                <a:spcPts val="1600"/>
              </a:spcBef>
              <a:spcAft>
                <a:spcPts val="1600"/>
              </a:spcAft>
              <a:buNone/>
            </a:pPr>
            <a:r>
              <a:t/>
            </a:r>
            <a:endParaRPr sz="1400">
              <a:solidFill>
                <a:srgbClr val="202122"/>
              </a:solidFill>
              <a:highlight>
                <a:srgbClr val="FFFFFF"/>
              </a:highlight>
            </a:endParaRPr>
          </a:p>
        </p:txBody>
      </p:sp>
      <p:pic>
        <p:nvPicPr>
          <p:cNvPr id="574" name="Google Shape;574;p63"/>
          <p:cNvPicPr preferRelativeResize="0"/>
          <p:nvPr/>
        </p:nvPicPr>
        <p:blipFill>
          <a:blip r:embed="rId3">
            <a:alphaModFix/>
          </a:blip>
          <a:stretch>
            <a:fillRect/>
          </a:stretch>
        </p:blipFill>
        <p:spPr>
          <a:xfrm>
            <a:off x="1604963" y="2439425"/>
            <a:ext cx="6238875" cy="600075"/>
          </a:xfrm>
          <a:prstGeom prst="rect">
            <a:avLst/>
          </a:prstGeom>
          <a:noFill/>
          <a:ln>
            <a:noFill/>
          </a:ln>
        </p:spPr>
      </p:pic>
      <p:pic>
        <p:nvPicPr>
          <p:cNvPr id="575" name="Google Shape;575;p63"/>
          <p:cNvPicPr preferRelativeResize="0"/>
          <p:nvPr/>
        </p:nvPicPr>
        <p:blipFill>
          <a:blip r:embed="rId4">
            <a:alphaModFix/>
          </a:blip>
          <a:stretch>
            <a:fillRect/>
          </a:stretch>
        </p:blipFill>
        <p:spPr>
          <a:xfrm>
            <a:off x="2618863" y="3486650"/>
            <a:ext cx="3906275" cy="678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Bellman optimality equation</a:t>
            </a:r>
            <a:endParaRPr/>
          </a:p>
        </p:txBody>
      </p:sp>
      <p:sp>
        <p:nvSpPr>
          <p:cNvPr id="581" name="Google Shape;58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Value iteration</a:t>
            </a:r>
            <a:endParaRPr/>
          </a:p>
          <a:p>
            <a:pPr indent="-317500" lvl="1" marL="914400" rtl="0" algn="l">
              <a:spcBef>
                <a:spcPts val="0"/>
              </a:spcBef>
              <a:spcAft>
                <a:spcPts val="0"/>
              </a:spcAft>
              <a:buSzPts val="1400"/>
              <a:buChar char="○"/>
            </a:pPr>
            <a:r>
              <a:rPr i="1" lang="en-GB"/>
              <a:t>U</a:t>
            </a:r>
            <a:r>
              <a:rPr lang="en-GB"/>
              <a:t> = 0 for all states </a:t>
            </a:r>
            <a:r>
              <a:rPr i="1" lang="en-GB"/>
              <a:t>s</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GB"/>
              <a:t>Policy iteration</a:t>
            </a:r>
            <a:endParaRPr/>
          </a:p>
          <a:p>
            <a:pPr indent="-317500" lvl="1" marL="914400" rtl="0" algn="l">
              <a:spcBef>
                <a:spcPts val="0"/>
              </a:spcBef>
              <a:spcAft>
                <a:spcPts val="0"/>
              </a:spcAft>
              <a:buSzPts val="1400"/>
              <a:buChar char="○"/>
            </a:pPr>
            <a:r>
              <a:rPr lang="en-GB"/>
              <a:t>Start with initial policy </a:t>
            </a:r>
            <a:r>
              <a:rPr i="1" lang="en-GB" sz="1450">
                <a:solidFill>
                  <a:srgbClr val="202122"/>
                </a:solidFill>
                <a:highlight>
                  <a:srgbClr val="FFFFFF"/>
                </a:highlight>
                <a:latin typeface="Times New Roman"/>
                <a:ea typeface="Times New Roman"/>
                <a:cs typeface="Times New Roman"/>
                <a:sym typeface="Times New Roman"/>
              </a:rPr>
              <a:t>π</a:t>
            </a:r>
            <a:r>
              <a:rPr baseline="-25000" i="1" lang="en-GB" sz="1450">
                <a:solidFill>
                  <a:srgbClr val="202122"/>
                </a:solidFill>
                <a:highlight>
                  <a:srgbClr val="FFFFFF"/>
                </a:highlight>
                <a:latin typeface="Times New Roman"/>
                <a:ea typeface="Times New Roman"/>
                <a:cs typeface="Times New Roman"/>
                <a:sym typeface="Times New Roman"/>
              </a:rPr>
              <a:t>0</a:t>
            </a:r>
            <a:endParaRPr i="1" sz="1450">
              <a:solidFill>
                <a:srgbClr val="202122"/>
              </a:solidFill>
              <a:highlight>
                <a:srgbClr val="FFFFFF"/>
              </a:highlight>
              <a:latin typeface="Times New Roman"/>
              <a:ea typeface="Times New Roman"/>
              <a:cs typeface="Times New Roman"/>
              <a:sym typeface="Times New Roman"/>
            </a:endParaRPr>
          </a:p>
          <a:p>
            <a:pPr indent="-314325" lvl="1" marL="914400" rtl="0" algn="l">
              <a:spcBef>
                <a:spcPts val="0"/>
              </a:spcBef>
              <a:spcAft>
                <a:spcPts val="0"/>
              </a:spcAft>
              <a:buClr>
                <a:srgbClr val="202122"/>
              </a:buClr>
              <a:buSzPts val="1350"/>
              <a:buChar char="○"/>
            </a:pPr>
            <a:r>
              <a:rPr lang="en-GB" sz="1350">
                <a:solidFill>
                  <a:srgbClr val="202122"/>
                </a:solidFill>
                <a:highlight>
                  <a:srgbClr val="FFFFFF"/>
                </a:highlight>
              </a:rPr>
              <a:t>Calculate utility function using current policy</a:t>
            </a:r>
            <a:endParaRPr sz="1350">
              <a:solidFill>
                <a:srgbClr val="202122"/>
              </a:solidFill>
              <a:highlight>
                <a:srgbClr val="FFFFFF"/>
              </a:highlight>
            </a:endParaRPr>
          </a:p>
        </p:txBody>
      </p:sp>
      <p:pic>
        <p:nvPicPr>
          <p:cNvPr id="582" name="Google Shape;582;p64"/>
          <p:cNvPicPr preferRelativeResize="0"/>
          <p:nvPr/>
        </p:nvPicPr>
        <p:blipFill>
          <a:blip r:embed="rId3">
            <a:alphaModFix/>
          </a:blip>
          <a:stretch>
            <a:fillRect/>
          </a:stretch>
        </p:blipFill>
        <p:spPr>
          <a:xfrm>
            <a:off x="2674675" y="1513175"/>
            <a:ext cx="3319444" cy="572700"/>
          </a:xfrm>
          <a:prstGeom prst="rect">
            <a:avLst/>
          </a:prstGeom>
          <a:noFill/>
          <a:ln>
            <a:noFill/>
          </a:ln>
        </p:spPr>
      </p:pic>
      <p:pic>
        <p:nvPicPr>
          <p:cNvPr id="583" name="Google Shape;583;p64"/>
          <p:cNvPicPr preferRelativeResize="0"/>
          <p:nvPr/>
        </p:nvPicPr>
        <p:blipFill>
          <a:blip r:embed="rId4">
            <a:alphaModFix/>
          </a:blip>
          <a:stretch>
            <a:fillRect/>
          </a:stretch>
        </p:blipFill>
        <p:spPr>
          <a:xfrm>
            <a:off x="2992312" y="4429874"/>
            <a:ext cx="2684159" cy="468225"/>
          </a:xfrm>
          <a:prstGeom prst="rect">
            <a:avLst/>
          </a:prstGeom>
          <a:noFill/>
          <a:ln>
            <a:noFill/>
          </a:ln>
        </p:spPr>
      </p:pic>
      <p:pic>
        <p:nvPicPr>
          <p:cNvPr id="584" name="Google Shape;584;p64"/>
          <p:cNvPicPr preferRelativeResize="0"/>
          <p:nvPr/>
        </p:nvPicPr>
        <p:blipFill>
          <a:blip r:embed="rId5">
            <a:alphaModFix/>
          </a:blip>
          <a:stretch>
            <a:fillRect/>
          </a:stretch>
        </p:blipFill>
        <p:spPr>
          <a:xfrm>
            <a:off x="2571111" y="2894374"/>
            <a:ext cx="3526574" cy="468225"/>
          </a:xfrm>
          <a:prstGeom prst="rect">
            <a:avLst/>
          </a:prstGeom>
          <a:noFill/>
          <a:ln>
            <a:noFill/>
          </a:ln>
        </p:spPr>
      </p:pic>
      <p:pic>
        <p:nvPicPr>
          <p:cNvPr id="585" name="Google Shape;585;p64"/>
          <p:cNvPicPr preferRelativeResize="0"/>
          <p:nvPr/>
        </p:nvPicPr>
        <p:blipFill>
          <a:blip r:embed="rId6">
            <a:alphaModFix/>
          </a:blip>
          <a:stretch>
            <a:fillRect/>
          </a:stretch>
        </p:blipFill>
        <p:spPr>
          <a:xfrm>
            <a:off x="2200321" y="1017725"/>
            <a:ext cx="4268157" cy="41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Major Subfields</a:t>
            </a:r>
            <a:endParaRPr/>
          </a:p>
        </p:txBody>
      </p:sp>
      <p:sp>
        <p:nvSpPr>
          <p:cNvPr id="140" name="Google Shape;14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0"/>
          <p:cNvPicPr preferRelativeResize="0"/>
          <p:nvPr/>
        </p:nvPicPr>
        <p:blipFill>
          <a:blip r:embed="rId3">
            <a:alphaModFix/>
          </a:blip>
          <a:stretch>
            <a:fillRect/>
          </a:stretch>
        </p:blipFill>
        <p:spPr>
          <a:xfrm>
            <a:off x="1596675" y="1152475"/>
            <a:ext cx="5950652" cy="3416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2" name="Google Shape;592;p65"/>
          <p:cNvPicPr preferRelativeResize="0"/>
          <p:nvPr/>
        </p:nvPicPr>
        <p:blipFill rotWithShape="1">
          <a:blip r:embed="rId3">
            <a:alphaModFix/>
          </a:blip>
          <a:srcRect b="3668" l="0" r="0" t="21458"/>
          <a:stretch/>
        </p:blipFill>
        <p:spPr>
          <a:xfrm>
            <a:off x="0" y="0"/>
            <a:ext cx="9144000" cy="51349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Temporal difference (TD) prediction</a:t>
            </a:r>
            <a:endParaRPr/>
          </a:p>
        </p:txBody>
      </p:sp>
      <p:sp>
        <p:nvSpPr>
          <p:cNvPr id="598" name="Google Shape;59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br>
              <a:rPr lang="en-GB"/>
            </a:br>
            <a:endParaRPr/>
          </a:p>
          <a:p>
            <a:pPr indent="-342900" lvl="0" marL="457200" rtl="0" algn="l">
              <a:spcBef>
                <a:spcPts val="1600"/>
              </a:spcBef>
              <a:spcAft>
                <a:spcPts val="0"/>
              </a:spcAft>
              <a:buSzPts val="1800"/>
              <a:buChar char="●"/>
            </a:pPr>
            <a:r>
              <a:rPr lang="en-GB"/>
              <a:t>D</a:t>
            </a:r>
            <a:r>
              <a:rPr lang="en-GB"/>
              <a:t>oes not require a model of the environment (e.g. transition model)</a:t>
            </a:r>
            <a:endParaRPr/>
          </a:p>
          <a:p>
            <a:pPr indent="-342900" lvl="0" marL="457200" rtl="0" algn="l">
              <a:spcBef>
                <a:spcPts val="0"/>
              </a:spcBef>
              <a:spcAft>
                <a:spcPts val="0"/>
              </a:spcAft>
              <a:buSzPts val="1800"/>
              <a:buChar char="●"/>
            </a:pPr>
            <a:r>
              <a:rPr lang="en-GB"/>
              <a:t>Fully incremental</a:t>
            </a:r>
            <a:endParaRPr/>
          </a:p>
          <a:p>
            <a:pPr indent="-317500" lvl="1" marL="914400" rtl="0" algn="l">
              <a:spcBef>
                <a:spcPts val="0"/>
              </a:spcBef>
              <a:spcAft>
                <a:spcPts val="0"/>
              </a:spcAft>
              <a:buSzPts val="1400"/>
              <a:buChar char="○"/>
            </a:pPr>
            <a:r>
              <a:rPr lang="en-GB"/>
              <a:t>Learn </a:t>
            </a:r>
            <a:r>
              <a:rPr lang="en-GB" u="sng"/>
              <a:t>before</a:t>
            </a:r>
            <a:r>
              <a:rPr lang="en-GB"/>
              <a:t> knowing final outcome</a:t>
            </a:r>
            <a:endParaRPr/>
          </a:p>
          <a:p>
            <a:pPr indent="-317500" lvl="1" marL="914400" rtl="0" algn="l">
              <a:spcBef>
                <a:spcPts val="0"/>
              </a:spcBef>
              <a:spcAft>
                <a:spcPts val="0"/>
              </a:spcAft>
              <a:buSzPts val="1400"/>
              <a:buChar char="○"/>
            </a:pPr>
            <a:r>
              <a:rPr lang="en-GB"/>
              <a:t>Learn </a:t>
            </a:r>
            <a:r>
              <a:rPr lang="en-GB" u="sng"/>
              <a:t>without</a:t>
            </a:r>
            <a:r>
              <a:rPr lang="en-GB"/>
              <a:t> knowing final outcome</a:t>
            </a:r>
            <a:endParaRPr/>
          </a:p>
        </p:txBody>
      </p:sp>
      <p:pic>
        <p:nvPicPr>
          <p:cNvPr id="599" name="Google Shape;599;p66"/>
          <p:cNvPicPr preferRelativeResize="0"/>
          <p:nvPr/>
        </p:nvPicPr>
        <p:blipFill>
          <a:blip r:embed="rId3">
            <a:alphaModFix/>
          </a:blip>
          <a:stretch>
            <a:fillRect/>
          </a:stretch>
        </p:blipFill>
        <p:spPr>
          <a:xfrm>
            <a:off x="1831225" y="1315875"/>
            <a:ext cx="5481556" cy="572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 Quiz</a:t>
            </a:r>
            <a:endParaRPr/>
          </a:p>
        </p:txBody>
      </p:sp>
      <p:sp>
        <p:nvSpPr>
          <p:cNvPr id="605" name="Google Shape;605;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Refer to the iteration scheme above. Does the value of </a:t>
            </a:r>
            <a:r>
              <a:rPr i="1" lang="en-GB">
                <a:solidFill>
                  <a:srgbClr val="4D5156"/>
                </a:solidFill>
                <a:highlight>
                  <a:srgbClr val="FFFFFF"/>
                </a:highlight>
                <a:latin typeface="Times New Roman"/>
                <a:ea typeface="Times New Roman"/>
                <a:cs typeface="Times New Roman"/>
                <a:sym typeface="Times New Roman"/>
              </a:rPr>
              <a:t>α</a:t>
            </a:r>
            <a:r>
              <a:rPr i="1" lang="en-GB">
                <a:solidFill>
                  <a:srgbClr val="4D5156"/>
                </a:solidFill>
                <a:highlight>
                  <a:srgbClr val="FFFFFF"/>
                </a:highlight>
              </a:rPr>
              <a:t> </a:t>
            </a:r>
            <a:r>
              <a:rPr lang="en-GB">
                <a:solidFill>
                  <a:srgbClr val="4D5156"/>
                </a:solidFill>
                <a:highlight>
                  <a:srgbClr val="FFFFFF"/>
                </a:highlight>
              </a:rPr>
              <a:t>affect the rate of convergence of the state value function? (Hint: Think gradient descent)</a:t>
            </a:r>
            <a:endParaRPr>
              <a:solidFill>
                <a:srgbClr val="4D5156"/>
              </a:solidFill>
              <a:highlight>
                <a:srgbClr val="FFFFFF"/>
              </a:highlight>
            </a:endParaRPr>
          </a:p>
          <a:p>
            <a:pPr indent="-342900" lvl="0" marL="457200" rtl="0" algn="l">
              <a:spcBef>
                <a:spcPts val="1600"/>
              </a:spcBef>
              <a:spcAft>
                <a:spcPts val="0"/>
              </a:spcAft>
              <a:buClr>
                <a:srgbClr val="4D5156"/>
              </a:buClr>
              <a:buSzPts val="1800"/>
              <a:buAutoNum type="alphaUcPeriod"/>
            </a:pPr>
            <a:r>
              <a:rPr lang="en-GB">
                <a:solidFill>
                  <a:srgbClr val="4D5156"/>
                </a:solidFill>
                <a:highlight>
                  <a:srgbClr val="FFFFFF"/>
                </a:highlight>
              </a:rPr>
              <a:t>N</a:t>
            </a:r>
            <a:r>
              <a:rPr lang="en-GB">
                <a:solidFill>
                  <a:srgbClr val="4D5156"/>
                </a:solidFill>
                <a:highlight>
                  <a:srgbClr val="FFFFFF"/>
                </a:highlight>
              </a:rPr>
              <a:t>o, </a:t>
            </a:r>
            <a:r>
              <a:rPr i="1" lang="en-GB">
                <a:solidFill>
                  <a:srgbClr val="4D5156"/>
                </a:solidFill>
                <a:highlight>
                  <a:srgbClr val="FFFFFF"/>
                </a:highlight>
              </a:rPr>
              <a:t>α </a:t>
            </a:r>
            <a:r>
              <a:rPr lang="en-GB">
                <a:solidFill>
                  <a:srgbClr val="4D5156"/>
                </a:solidFill>
                <a:highlight>
                  <a:srgbClr val="FFFFFF"/>
                </a:highlight>
              </a:rPr>
              <a:t>depends only on the number of possible state.</a:t>
            </a:r>
            <a:endParaRPr>
              <a:solidFill>
                <a:srgbClr val="4D5156"/>
              </a:solidFill>
              <a:highlight>
                <a:srgbClr val="FFFFFF"/>
              </a:highlight>
            </a:endParaRPr>
          </a:p>
          <a:p>
            <a:pPr indent="-342900" lvl="0" marL="457200" rtl="0" algn="l">
              <a:spcBef>
                <a:spcPts val="0"/>
              </a:spcBef>
              <a:spcAft>
                <a:spcPts val="0"/>
              </a:spcAft>
              <a:buClr>
                <a:srgbClr val="4D5156"/>
              </a:buClr>
              <a:buSzPts val="1800"/>
              <a:buAutoNum type="alphaUcPeriod"/>
            </a:pPr>
            <a:r>
              <a:rPr lang="en-GB">
                <a:solidFill>
                  <a:srgbClr val="4D5156"/>
                </a:solidFill>
                <a:highlight>
                  <a:srgbClr val="FFFFFF"/>
                </a:highlight>
              </a:rPr>
              <a:t>Yes, it dictates how large is the correction step is.</a:t>
            </a:r>
            <a:endParaRPr>
              <a:solidFill>
                <a:srgbClr val="4D5156"/>
              </a:solidFill>
              <a:highlight>
                <a:srgbClr val="FFFFFF"/>
              </a:highlight>
            </a:endParaRPr>
          </a:p>
          <a:p>
            <a:pPr indent="-342900" lvl="0" marL="457200" rtl="0" algn="l">
              <a:spcBef>
                <a:spcPts val="0"/>
              </a:spcBef>
              <a:spcAft>
                <a:spcPts val="0"/>
              </a:spcAft>
              <a:buClr>
                <a:srgbClr val="4D5156"/>
              </a:buClr>
              <a:buSzPts val="1800"/>
              <a:buAutoNum type="alphaUcPeriod"/>
            </a:pPr>
            <a:r>
              <a:rPr lang="en-GB">
                <a:solidFill>
                  <a:srgbClr val="4D5156"/>
                </a:solidFill>
                <a:highlight>
                  <a:srgbClr val="FFFFFF"/>
                </a:highlight>
              </a:rPr>
              <a:t>No, the rate of convergence depends solely on </a:t>
            </a:r>
            <a:r>
              <a:rPr i="1" lang="en-GB">
                <a:solidFill>
                  <a:srgbClr val="202124"/>
                </a:solidFill>
                <a:highlight>
                  <a:srgbClr val="FFFFFF"/>
                </a:highlight>
                <a:latin typeface="Times New Roman"/>
                <a:ea typeface="Times New Roman"/>
                <a:cs typeface="Times New Roman"/>
                <a:sym typeface="Times New Roman"/>
              </a:rPr>
              <a:t>γ</a:t>
            </a:r>
            <a:r>
              <a:rPr lang="en-GB">
                <a:solidFill>
                  <a:srgbClr val="202124"/>
                </a:solidFill>
                <a:highlight>
                  <a:srgbClr val="FFFFFF"/>
                </a:highlight>
                <a:latin typeface="Times New Roman"/>
                <a:ea typeface="Times New Roman"/>
                <a:cs typeface="Times New Roman"/>
                <a:sym typeface="Times New Roman"/>
              </a:rPr>
              <a:t>.</a:t>
            </a:r>
            <a:endParaRPr>
              <a:solidFill>
                <a:srgbClr val="202124"/>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202124"/>
              </a:buClr>
              <a:buSzPts val="1800"/>
              <a:buAutoNum type="alphaUcPeriod"/>
            </a:pPr>
            <a:r>
              <a:rPr lang="en-GB">
                <a:solidFill>
                  <a:srgbClr val="202124"/>
                </a:solidFill>
                <a:highlight>
                  <a:srgbClr val="FFFFFF"/>
                </a:highlight>
              </a:rPr>
              <a:t>Yes, the value of </a:t>
            </a:r>
            <a:r>
              <a:rPr i="1" lang="en-GB">
                <a:solidFill>
                  <a:srgbClr val="4D5156"/>
                </a:solidFill>
                <a:highlight>
                  <a:srgbClr val="FFFFFF"/>
                </a:highlight>
                <a:latin typeface="Times New Roman"/>
                <a:ea typeface="Times New Roman"/>
                <a:cs typeface="Times New Roman"/>
                <a:sym typeface="Times New Roman"/>
              </a:rPr>
              <a:t>α</a:t>
            </a:r>
            <a:r>
              <a:rPr i="1" lang="en-GB">
                <a:solidFill>
                  <a:srgbClr val="4D5156"/>
                </a:solidFill>
                <a:highlight>
                  <a:srgbClr val="FFFFFF"/>
                </a:highlight>
              </a:rPr>
              <a:t> </a:t>
            </a:r>
            <a:r>
              <a:rPr lang="en-GB">
                <a:solidFill>
                  <a:srgbClr val="4D5156"/>
                </a:solidFill>
                <a:highlight>
                  <a:srgbClr val="FFFFFF"/>
                </a:highlight>
              </a:rPr>
              <a:t>must be larger than 1 to guarantee convergence.</a:t>
            </a:r>
            <a:endParaRPr>
              <a:solidFill>
                <a:srgbClr val="202124"/>
              </a:solidFill>
              <a:highlight>
                <a:srgbClr val="FFFFFF"/>
              </a:highlight>
            </a:endParaRPr>
          </a:p>
        </p:txBody>
      </p:sp>
      <p:pic>
        <p:nvPicPr>
          <p:cNvPr id="606" name="Google Shape;606;p67"/>
          <p:cNvPicPr preferRelativeResize="0"/>
          <p:nvPr/>
        </p:nvPicPr>
        <p:blipFill>
          <a:blip r:embed="rId3">
            <a:alphaModFix/>
          </a:blip>
          <a:stretch>
            <a:fillRect/>
          </a:stretch>
        </p:blipFill>
        <p:spPr>
          <a:xfrm>
            <a:off x="1831225" y="1315875"/>
            <a:ext cx="5481556" cy="572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8"/>
          <p:cNvSpPr txBox="1"/>
          <p:nvPr>
            <p:ph type="ctrTitle"/>
          </p:nvPr>
        </p:nvSpPr>
        <p:spPr>
          <a:xfrm>
            <a:off x="2709675" y="1441775"/>
            <a:ext cx="3810000" cy="15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Q &amp; A</a:t>
            </a:r>
            <a:endParaRPr/>
          </a:p>
        </p:txBody>
      </p:sp>
      <p:sp>
        <p:nvSpPr>
          <p:cNvPr id="612" name="Google Shape;612;p68"/>
          <p:cNvSpPr txBox="1"/>
          <p:nvPr>
            <p:ph idx="1" type="subTitle"/>
          </p:nvPr>
        </p:nvSpPr>
        <p:spPr>
          <a:xfrm>
            <a:off x="3019350" y="3105075"/>
            <a:ext cx="3105300" cy="8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Thank you</a:t>
            </a:r>
            <a:endParaRPr/>
          </a:p>
        </p:txBody>
      </p:sp>
      <p:sp>
        <p:nvSpPr>
          <p:cNvPr id="618" name="Google Shape;618;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txBox="1"/>
          <p:nvPr>
            <p:ph type="title"/>
          </p:nvPr>
        </p:nvSpPr>
        <p:spPr>
          <a:xfrm>
            <a:off x="311700" y="184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appreciate some feedback</a:t>
            </a:r>
            <a:endParaRPr/>
          </a:p>
        </p:txBody>
      </p:sp>
      <p:sp>
        <p:nvSpPr>
          <p:cNvPr id="624" name="Google Shape;624;p70"/>
          <p:cNvSpPr txBox="1"/>
          <p:nvPr>
            <p:ph idx="1" type="body"/>
          </p:nvPr>
        </p:nvSpPr>
        <p:spPr>
          <a:xfrm>
            <a:off x="311700" y="2486025"/>
            <a:ext cx="8520600" cy="20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https://forms.gle/EgnErxgjW743Jz1w6</a:t>
            </a:r>
            <a:endParaRPr/>
          </a:p>
          <a:p>
            <a:pPr indent="0" lvl="0" marL="0" rtl="0" algn="l">
              <a:spcBef>
                <a:spcPts val="1600"/>
              </a:spcBef>
              <a:spcAft>
                <a:spcPts val="1600"/>
              </a:spcAft>
              <a:buNone/>
            </a:pPr>
            <a:r>
              <a:t/>
            </a:r>
            <a:endParaRPr/>
          </a:p>
        </p:txBody>
      </p:sp>
      <p:pic>
        <p:nvPicPr>
          <p:cNvPr id="625" name="Google Shape;625;p70"/>
          <p:cNvPicPr preferRelativeResize="0"/>
          <p:nvPr/>
        </p:nvPicPr>
        <p:blipFill>
          <a:blip r:embed="rId4">
            <a:alphaModFix/>
          </a:blip>
          <a:stretch>
            <a:fillRect/>
          </a:stretch>
        </p:blipFill>
        <p:spPr>
          <a:xfrm>
            <a:off x="5819751" y="863550"/>
            <a:ext cx="2377999" cy="3416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txBox="1"/>
          <p:nvPr>
            <p:ph type="ctrTitle"/>
          </p:nvPr>
        </p:nvSpPr>
        <p:spPr>
          <a:xfrm>
            <a:off x="2689350" y="1811363"/>
            <a:ext cx="4146300" cy="12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Photo-taking</a:t>
            </a:r>
            <a:endParaRPr/>
          </a:p>
        </p:txBody>
      </p:sp>
      <p:sp>
        <p:nvSpPr>
          <p:cNvPr id="631" name="Google Shape;631;p71"/>
          <p:cNvSpPr txBox="1"/>
          <p:nvPr>
            <p:ph idx="1" type="subTitle"/>
          </p:nvPr>
        </p:nvSpPr>
        <p:spPr>
          <a:xfrm>
            <a:off x="2689350" y="3190240"/>
            <a:ext cx="41463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Views on AI</a:t>
            </a:r>
            <a:endParaRPr/>
          </a:p>
        </p:txBody>
      </p:sp>
      <p:sp>
        <p:nvSpPr>
          <p:cNvPr id="147" name="Google Shape;14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48" name="Google Shape;148;p21"/>
          <p:cNvGrpSpPr/>
          <p:nvPr/>
        </p:nvGrpSpPr>
        <p:grpSpPr>
          <a:xfrm>
            <a:off x="2256567" y="600903"/>
            <a:ext cx="4036590" cy="3941676"/>
            <a:chOff x="2256567" y="677103"/>
            <a:chExt cx="4036590" cy="3941676"/>
          </a:xfrm>
        </p:grpSpPr>
        <p:sp>
          <p:nvSpPr>
            <p:cNvPr id="149" name="Google Shape;149;p21"/>
            <p:cNvSpPr/>
            <p:nvPr/>
          </p:nvSpPr>
          <p:spPr>
            <a:xfrm rot="-6597333">
              <a:off x="4296826" y="3950027"/>
              <a:ext cx="586303" cy="586303"/>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rot="-6599386">
              <a:off x="2318596" y="1407533"/>
              <a:ext cx="440541" cy="44054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rot="-6598839">
              <a:off x="2887641" y="2346984"/>
              <a:ext cx="1199287" cy="1199287"/>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rot="-6598620">
              <a:off x="4374916" y="913763"/>
              <a:ext cx="1681581" cy="168158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rot="-6597866">
              <a:off x="2661829" y="2208216"/>
              <a:ext cx="629106" cy="629106"/>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rot="-6597701">
              <a:off x="3267625" y="1113818"/>
              <a:ext cx="274172" cy="274172"/>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21"/>
          <p:cNvGrpSpPr/>
          <p:nvPr/>
        </p:nvGrpSpPr>
        <p:grpSpPr>
          <a:xfrm>
            <a:off x="4447194" y="1739566"/>
            <a:ext cx="2440200" cy="2440200"/>
            <a:chOff x="4447194" y="1815766"/>
            <a:chExt cx="2440200" cy="2440200"/>
          </a:xfrm>
        </p:grpSpPr>
        <p:sp>
          <p:nvSpPr>
            <p:cNvPr id="156" name="Google Shape;156;p21"/>
            <p:cNvSpPr/>
            <p:nvPr/>
          </p:nvSpPr>
          <p:spPr>
            <a:xfrm>
              <a:off x="4447194" y="1815766"/>
              <a:ext cx="2440200" cy="2440200"/>
            </a:xfrm>
            <a:prstGeom prst="ellipse">
              <a:avLst/>
            </a:prstGeom>
            <a:solidFill>
              <a:srgbClr val="55156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a:ea typeface="Roboto"/>
                  <a:cs typeface="Roboto"/>
                  <a:sym typeface="Roboto"/>
                </a:rPr>
                <a:t>Acting rationally</a:t>
              </a:r>
              <a:endParaRPr sz="1200">
                <a:solidFill>
                  <a:srgbClr val="FFFFFF"/>
                </a:solidFill>
                <a:latin typeface="Roboto"/>
                <a:ea typeface="Roboto"/>
                <a:cs typeface="Roboto"/>
                <a:sym typeface="Roboto"/>
              </a:endParaRPr>
            </a:p>
          </p:txBody>
        </p:sp>
      </p:grpSp>
      <p:grpSp>
        <p:nvGrpSpPr>
          <p:cNvPr id="158" name="Google Shape;158;p21"/>
          <p:cNvGrpSpPr/>
          <p:nvPr/>
        </p:nvGrpSpPr>
        <p:grpSpPr>
          <a:xfrm>
            <a:off x="3566937" y="1297853"/>
            <a:ext cx="1423800" cy="1423800"/>
            <a:chOff x="3490737" y="1374053"/>
            <a:chExt cx="1423800" cy="1423800"/>
          </a:xfrm>
        </p:grpSpPr>
        <p:sp>
          <p:nvSpPr>
            <p:cNvPr id="159" name="Google Shape;159;p21"/>
            <p:cNvSpPr/>
            <p:nvPr/>
          </p:nvSpPr>
          <p:spPr>
            <a:xfrm>
              <a:off x="3490737" y="1374053"/>
              <a:ext cx="1423800" cy="1423800"/>
            </a:xfrm>
            <a:prstGeom prst="ellipse">
              <a:avLst/>
            </a:prstGeom>
            <a:solidFill>
              <a:srgbClr val="761E8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Acting humanly</a:t>
              </a:r>
              <a:endParaRPr sz="1000">
                <a:solidFill>
                  <a:srgbClr val="FFFFFF"/>
                </a:solidFill>
                <a:latin typeface="Roboto"/>
                <a:ea typeface="Roboto"/>
                <a:cs typeface="Roboto"/>
                <a:sym typeface="Roboto"/>
              </a:endParaRPr>
            </a:p>
          </p:txBody>
        </p:sp>
      </p:grpSp>
      <p:grpSp>
        <p:nvGrpSpPr>
          <p:cNvPr id="161" name="Google Shape;161;p21"/>
          <p:cNvGrpSpPr/>
          <p:nvPr/>
        </p:nvGrpSpPr>
        <p:grpSpPr>
          <a:xfrm>
            <a:off x="3225753" y="2862089"/>
            <a:ext cx="1498800" cy="1498800"/>
            <a:chOff x="644203" y="3718814"/>
            <a:chExt cx="1498800" cy="1498800"/>
          </a:xfrm>
        </p:grpSpPr>
        <p:sp>
          <p:nvSpPr>
            <p:cNvPr id="162" name="Google Shape;162;p21"/>
            <p:cNvSpPr/>
            <p:nvPr/>
          </p:nvSpPr>
          <p:spPr>
            <a:xfrm>
              <a:off x="644203" y="3718814"/>
              <a:ext cx="1498800" cy="1498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Thinking rationally</a:t>
              </a:r>
              <a:endParaRPr sz="1000">
                <a:solidFill>
                  <a:srgbClr val="FFFFFF"/>
                </a:solidFill>
                <a:latin typeface="Roboto"/>
                <a:ea typeface="Roboto"/>
                <a:cs typeface="Roboto"/>
                <a:sym typeface="Roboto"/>
              </a:endParaRPr>
            </a:p>
          </p:txBody>
        </p:sp>
      </p:grpSp>
      <p:grpSp>
        <p:nvGrpSpPr>
          <p:cNvPr id="164" name="Google Shape;164;p21"/>
          <p:cNvGrpSpPr/>
          <p:nvPr/>
        </p:nvGrpSpPr>
        <p:grpSpPr>
          <a:xfrm>
            <a:off x="5887584" y="1114293"/>
            <a:ext cx="1030262" cy="1030262"/>
            <a:chOff x="3490737" y="1374053"/>
            <a:chExt cx="1423800" cy="1423800"/>
          </a:xfrm>
        </p:grpSpPr>
        <p:sp>
          <p:nvSpPr>
            <p:cNvPr id="165" name="Google Shape;165;p21"/>
            <p:cNvSpPr/>
            <p:nvPr/>
          </p:nvSpPr>
          <p:spPr>
            <a:xfrm>
              <a:off x="3490737" y="1374053"/>
              <a:ext cx="1423800" cy="1423800"/>
            </a:xfrm>
            <a:prstGeom prst="ellipse">
              <a:avLst/>
            </a:prstGeom>
            <a:solidFill>
              <a:srgbClr val="761E8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Thinking humanly</a:t>
              </a:r>
              <a:endParaRPr sz="1000">
                <a:solidFill>
                  <a:srgbClr val="FFFFF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Turing Test</a:t>
            </a:r>
            <a:endParaRPr/>
          </a:p>
        </p:txBody>
      </p:sp>
      <p:sp>
        <p:nvSpPr>
          <p:cNvPr id="172" name="Google Shape;172;p22"/>
          <p:cNvSpPr txBox="1"/>
          <p:nvPr>
            <p:ph idx="1" type="body"/>
          </p:nvPr>
        </p:nvSpPr>
        <p:spPr>
          <a:xfrm>
            <a:off x="509400" y="1556500"/>
            <a:ext cx="3495000" cy="301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Human interrogates entity via teletype for 5 minutes. If, after 5 minutes, human cannot tell whether entity is human or machine, then the entity must be counted as intelligent</a:t>
            </a:r>
            <a:endParaRPr/>
          </a:p>
        </p:txBody>
      </p:sp>
      <p:pic>
        <p:nvPicPr>
          <p:cNvPr id="173" name="Google Shape;173;p22"/>
          <p:cNvPicPr preferRelativeResize="0"/>
          <p:nvPr/>
        </p:nvPicPr>
        <p:blipFill>
          <a:blip r:embed="rId3">
            <a:alphaModFix/>
          </a:blip>
          <a:stretch>
            <a:fillRect/>
          </a:stretch>
        </p:blipFill>
        <p:spPr>
          <a:xfrm>
            <a:off x="4274851" y="1238988"/>
            <a:ext cx="4200949" cy="320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ctrTitle"/>
          </p:nvPr>
        </p:nvSpPr>
        <p:spPr>
          <a:xfrm>
            <a:off x="311700" y="744575"/>
            <a:ext cx="5303400" cy="28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Intelligent</a:t>
            </a:r>
            <a:endParaRPr/>
          </a:p>
          <a:p>
            <a:pPr indent="0" lvl="0" marL="0" rtl="0" algn="ctr">
              <a:spcBef>
                <a:spcPts val="0"/>
              </a:spcBef>
              <a:spcAft>
                <a:spcPts val="0"/>
              </a:spcAft>
              <a:buNone/>
            </a:pPr>
            <a:r>
              <a:rPr lang="en-GB"/>
              <a:t>Agents</a:t>
            </a:r>
            <a:endParaRPr/>
          </a:p>
        </p:txBody>
      </p:sp>
      <p:sp>
        <p:nvSpPr>
          <p:cNvPr id="179" name="Google Shape;17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0" name="Google Shape;180;p23"/>
          <p:cNvPicPr preferRelativeResize="0"/>
          <p:nvPr/>
        </p:nvPicPr>
        <p:blipFill>
          <a:blip r:embed="rId3">
            <a:alphaModFix/>
          </a:blip>
          <a:stretch>
            <a:fillRect/>
          </a:stretch>
        </p:blipFill>
        <p:spPr>
          <a:xfrm>
            <a:off x="5293525" y="735400"/>
            <a:ext cx="2945600" cy="36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Rational Agents</a:t>
            </a:r>
            <a:endParaRPr/>
          </a:p>
        </p:txBody>
      </p:sp>
      <p:sp>
        <p:nvSpPr>
          <p:cNvPr id="186" name="Google Shape;186;p24"/>
          <p:cNvSpPr txBox="1"/>
          <p:nvPr>
            <p:ph idx="1" type="body"/>
          </p:nvPr>
        </p:nvSpPr>
        <p:spPr>
          <a:xfrm>
            <a:off x="311700" y="1152475"/>
            <a:ext cx="333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An agent is an entity that </a:t>
            </a:r>
            <a:r>
              <a:rPr lang="en-GB">
                <a:solidFill>
                  <a:srgbClr val="6AA84F"/>
                </a:solidFill>
              </a:rPr>
              <a:t>perceives </a:t>
            </a:r>
            <a:r>
              <a:rPr lang="en-GB"/>
              <a:t>through sensors and </a:t>
            </a:r>
            <a:r>
              <a:rPr lang="en-GB">
                <a:solidFill>
                  <a:srgbClr val="6AA84F"/>
                </a:solidFill>
              </a:rPr>
              <a:t>acts </a:t>
            </a:r>
            <a:r>
              <a:rPr lang="en-GB"/>
              <a:t>through effectors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Rational action:</a:t>
            </a:r>
            <a:endParaRPr u="sng"/>
          </a:p>
        </p:txBody>
      </p:sp>
      <p:pic>
        <p:nvPicPr>
          <p:cNvPr id="187" name="Google Shape;187;p24"/>
          <p:cNvPicPr preferRelativeResize="0"/>
          <p:nvPr/>
        </p:nvPicPr>
        <p:blipFill rotWithShape="1">
          <a:blip r:embed="rId3">
            <a:alphaModFix/>
          </a:blip>
          <a:srcRect b="0" l="13972" r="13965" t="0"/>
          <a:stretch/>
        </p:blipFill>
        <p:spPr>
          <a:xfrm>
            <a:off x="4223825" y="784141"/>
            <a:ext cx="4089000" cy="1872509"/>
          </a:xfrm>
          <a:prstGeom prst="rect">
            <a:avLst/>
          </a:prstGeom>
          <a:noFill/>
          <a:ln>
            <a:noFill/>
          </a:ln>
        </p:spPr>
      </p:pic>
      <p:grpSp>
        <p:nvGrpSpPr>
          <p:cNvPr id="188" name="Google Shape;188;p24"/>
          <p:cNvGrpSpPr/>
          <p:nvPr/>
        </p:nvGrpSpPr>
        <p:grpSpPr>
          <a:xfrm>
            <a:off x="870250" y="3340915"/>
            <a:ext cx="7258802" cy="974668"/>
            <a:chOff x="665075" y="3249026"/>
            <a:chExt cx="7258802" cy="947568"/>
          </a:xfrm>
        </p:grpSpPr>
        <p:grpSp>
          <p:nvGrpSpPr>
            <p:cNvPr id="189" name="Google Shape;189;p24"/>
            <p:cNvGrpSpPr/>
            <p:nvPr/>
          </p:nvGrpSpPr>
          <p:grpSpPr>
            <a:xfrm>
              <a:off x="2980578" y="3249026"/>
              <a:ext cx="1944600" cy="947568"/>
              <a:chOff x="3071457" y="2013875"/>
              <a:chExt cx="1944600" cy="1569600"/>
            </a:xfrm>
          </p:grpSpPr>
          <p:sp>
            <p:nvSpPr>
              <p:cNvPr id="190" name="Google Shape;190;p24"/>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Clear preferences (hard-coded)</a:t>
                </a:r>
                <a:endParaRPr sz="1100">
                  <a:solidFill>
                    <a:srgbClr val="FFFFFF"/>
                  </a:solidFill>
                  <a:latin typeface="Roboto"/>
                  <a:ea typeface="Roboto"/>
                  <a:cs typeface="Roboto"/>
                  <a:sym typeface="Roboto"/>
                </a:endParaRPr>
              </a:p>
            </p:txBody>
          </p:sp>
        </p:grpSp>
        <p:grpSp>
          <p:nvGrpSpPr>
            <p:cNvPr id="192" name="Google Shape;192;p24"/>
            <p:cNvGrpSpPr/>
            <p:nvPr/>
          </p:nvGrpSpPr>
          <p:grpSpPr>
            <a:xfrm>
              <a:off x="665075" y="3249026"/>
              <a:ext cx="2317963" cy="947568"/>
              <a:chOff x="1126863" y="2013875"/>
              <a:chExt cx="1944600" cy="1569600"/>
            </a:xfrm>
          </p:grpSpPr>
          <p:sp>
            <p:nvSpPr>
              <p:cNvPr id="193" name="Google Shape;193;p24"/>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Expected value of objective performance measure (see later)</a:t>
                </a:r>
                <a:endParaRPr sz="1100">
                  <a:solidFill>
                    <a:srgbClr val="FFFFFF"/>
                  </a:solidFill>
                  <a:latin typeface="Roboto"/>
                  <a:ea typeface="Roboto"/>
                  <a:cs typeface="Roboto"/>
                  <a:sym typeface="Roboto"/>
                </a:endParaRPr>
              </a:p>
            </p:txBody>
          </p:sp>
        </p:grpSp>
        <p:grpSp>
          <p:nvGrpSpPr>
            <p:cNvPr id="195" name="Google Shape;195;p24"/>
            <p:cNvGrpSpPr/>
            <p:nvPr/>
          </p:nvGrpSpPr>
          <p:grpSpPr>
            <a:xfrm>
              <a:off x="4922677" y="3249026"/>
              <a:ext cx="3001200" cy="947568"/>
              <a:chOff x="5015938" y="2013875"/>
              <a:chExt cx="3001200" cy="1569600"/>
            </a:xfrm>
          </p:grpSpPr>
          <p:sp>
            <p:nvSpPr>
              <p:cNvPr id="196" name="Google Shape;196;p24"/>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 name="Google Shape;197;p24"/>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oboto"/>
                    <a:ea typeface="Roboto"/>
                    <a:cs typeface="Roboto"/>
                    <a:sym typeface="Roboto"/>
                  </a:rPr>
                  <a:t>Choose action with optimal expected outcome</a:t>
                </a:r>
                <a:endParaRPr sz="1100">
                  <a:solidFill>
                    <a:srgbClr val="FFFFFF"/>
                  </a:solidFill>
                  <a:latin typeface="Roboto"/>
                  <a:ea typeface="Roboto"/>
                  <a:cs typeface="Roboto"/>
                  <a:sym typeface="Roboto"/>
                </a:endParaRPr>
              </a:p>
            </p:txBody>
          </p:sp>
        </p:grpSp>
        <p:grpSp>
          <p:nvGrpSpPr>
            <p:cNvPr id="198" name="Google Shape;198;p24"/>
            <p:cNvGrpSpPr/>
            <p:nvPr/>
          </p:nvGrpSpPr>
          <p:grpSpPr>
            <a:xfrm>
              <a:off x="4792234" y="3610345"/>
              <a:ext cx="261571" cy="260379"/>
              <a:chOff x="4858109" y="2631368"/>
              <a:chExt cx="316442" cy="315000"/>
            </a:xfrm>
          </p:grpSpPr>
          <p:sp>
            <p:nvSpPr>
              <p:cNvPr id="199" name="Google Shape;199;p2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GB"/>
                </a:br>
                <a:endParaRPr/>
              </a:p>
            </p:txBody>
          </p:sp>
        </p:grpSp>
        <p:grpSp>
          <p:nvGrpSpPr>
            <p:cNvPr id="201" name="Google Shape;201;p24"/>
            <p:cNvGrpSpPr/>
            <p:nvPr/>
          </p:nvGrpSpPr>
          <p:grpSpPr>
            <a:xfrm>
              <a:off x="2855028" y="3610346"/>
              <a:ext cx="260366" cy="260366"/>
              <a:chOff x="3157188" y="909150"/>
              <a:chExt cx="470400" cy="470400"/>
            </a:xfrm>
          </p:grpSpPr>
          <p:sp>
            <p:nvSpPr>
              <p:cNvPr id="202" name="Google Shape;202;p2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